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4" r:id="rId9"/>
    <p:sldId id="265" r:id="rId10"/>
    <p:sldId id="267" r:id="rId11"/>
    <p:sldId id="269" r:id="rId12"/>
    <p:sldId id="266" r:id="rId13"/>
    <p:sldId id="268" r:id="rId14"/>
    <p:sldId id="270" r:id="rId15"/>
    <p:sldId id="273" r:id="rId16"/>
    <p:sldId id="274" r:id="rId17"/>
    <p:sldId id="275" r:id="rId18"/>
    <p:sldId id="276" r:id="rId19"/>
    <p:sldId id="277" r:id="rId20"/>
    <p:sldId id="278" r:id="rId21"/>
    <p:sldId id="279" r:id="rId22"/>
    <p:sldId id="282" r:id="rId23"/>
    <p:sldId id="283" r:id="rId24"/>
    <p:sldId id="280" r:id="rId25"/>
    <p:sldId id="281"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ose" initials="J"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9" d="100"/>
          <a:sy n="89" d="100"/>
        </p:scale>
        <p:origin x="-1181" y="19"/>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3-11-18T01:10:57.481" idx="3">
    <p:pos x="2080" y="2399"/>
    <p:tex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627CCBB-616E-4A07-98C0-398207C24417}" type="datetimeFigureOut">
              <a:rPr lang="en-US" smtClean="0"/>
              <a:t>9/23/2016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BEEEE9-E5BD-44FC-BDF6-E78BD5990740}" type="slidenum">
              <a:rPr lang="en-US" smtClean="0"/>
              <a:t>‹Nº›</a:t>
            </a:fld>
            <a:endParaRPr lang="en-US"/>
          </a:p>
        </p:txBody>
      </p:sp>
    </p:spTree>
    <p:extLst>
      <p:ext uri="{BB962C8B-B14F-4D97-AF65-F5344CB8AC3E}">
        <p14:creationId xmlns:p14="http://schemas.microsoft.com/office/powerpoint/2010/main" val="2881801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27CCBB-616E-4A07-98C0-398207C24417}" type="datetimeFigureOut">
              <a:rPr lang="en-US" smtClean="0"/>
              <a:t>9/23/2016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BEEEE9-E5BD-44FC-BDF6-E78BD5990740}" type="slidenum">
              <a:rPr lang="en-US" smtClean="0"/>
              <a:t>‹Nº›</a:t>
            </a:fld>
            <a:endParaRPr lang="en-US"/>
          </a:p>
        </p:txBody>
      </p:sp>
    </p:spTree>
    <p:extLst>
      <p:ext uri="{BB962C8B-B14F-4D97-AF65-F5344CB8AC3E}">
        <p14:creationId xmlns:p14="http://schemas.microsoft.com/office/powerpoint/2010/main" val="1327511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27CCBB-616E-4A07-98C0-398207C24417}" type="datetimeFigureOut">
              <a:rPr lang="en-US" smtClean="0"/>
              <a:t>9/23/2016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BEEEE9-E5BD-44FC-BDF6-E78BD5990740}" type="slidenum">
              <a:rPr lang="en-US" smtClean="0"/>
              <a:t>‹Nº›</a:t>
            </a:fld>
            <a:endParaRPr lang="en-US"/>
          </a:p>
        </p:txBody>
      </p:sp>
    </p:spTree>
    <p:extLst>
      <p:ext uri="{BB962C8B-B14F-4D97-AF65-F5344CB8AC3E}">
        <p14:creationId xmlns:p14="http://schemas.microsoft.com/office/powerpoint/2010/main" val="1546157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lvl1pPr algn="r">
              <a:defRPr>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9627CCBB-616E-4A07-98C0-398207C24417}" type="datetimeFigureOut">
              <a:rPr lang="en-US" smtClean="0"/>
              <a:t>9/23/2016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BEEEE9-E5BD-44FC-BDF6-E78BD5990740}" type="slidenum">
              <a:rPr lang="en-US" smtClean="0"/>
              <a:t>‹Nº›</a:t>
            </a:fld>
            <a:endParaRPr lang="en-US"/>
          </a:p>
        </p:txBody>
      </p:sp>
      <p:sp>
        <p:nvSpPr>
          <p:cNvPr id="8" name="Rectangle 4"/>
          <p:cNvSpPr>
            <a:spLocks noChangeArrowheads="1"/>
          </p:cNvSpPr>
          <p:nvPr userDrawn="1"/>
        </p:nvSpPr>
        <p:spPr bwMode="auto">
          <a:xfrm>
            <a:off x="0" y="6629400"/>
            <a:ext cx="9144000" cy="261610"/>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nchor="ctr">
            <a:spAutoFit/>
          </a:bodyPr>
          <a:lstStyle/>
          <a:p>
            <a:pPr>
              <a:tabLst>
                <a:tab pos="2971800" algn="ctr"/>
                <a:tab pos="5943600" algn="r"/>
              </a:tabLst>
              <a:defRPr/>
            </a:pPr>
            <a:r>
              <a:rPr lang="en-US" sz="1100" b="1" dirty="0" smtClean="0">
                <a:solidFill>
                  <a:schemeClr val="bg1"/>
                </a:solidFill>
                <a:latin typeface="Calibri" pitchFamily="34" charset="0"/>
                <a:ea typeface="ＭＳ Ｐゴシック" pitchFamily="34" charset="-128"/>
                <a:cs typeface="Times New Roman" pitchFamily="18" charset="0"/>
              </a:rPr>
              <a:t>UC&amp;CS</a:t>
            </a:r>
            <a:r>
              <a:rPr lang="en-US" sz="1100" b="1" baseline="0" dirty="0" smtClean="0">
                <a:solidFill>
                  <a:schemeClr val="bg1"/>
                </a:solidFill>
                <a:latin typeface="Calibri" pitchFamily="34" charset="0"/>
                <a:ea typeface="ＭＳ Ｐゴシック" pitchFamily="34" charset="-128"/>
                <a:cs typeface="Times New Roman" pitchFamily="18" charset="0"/>
              </a:rPr>
              <a:t> Global</a:t>
            </a:r>
            <a:r>
              <a:rPr lang="en-US" sz="1100" dirty="0" smtClean="0">
                <a:solidFill>
                  <a:schemeClr val="bg1"/>
                </a:solidFill>
                <a:latin typeface="Calibri" pitchFamily="34" charset="0"/>
                <a:ea typeface="ＭＳ Ｐゴシック" pitchFamily="34" charset="-128"/>
                <a:cs typeface="Times New Roman" pitchFamily="18" charset="0"/>
              </a:rPr>
              <a:t>.            All </a:t>
            </a:r>
            <a:r>
              <a:rPr lang="en-US" sz="1100" dirty="0">
                <a:solidFill>
                  <a:schemeClr val="bg1"/>
                </a:solidFill>
                <a:latin typeface="Calibri" pitchFamily="34" charset="0"/>
                <a:ea typeface="ＭＳ Ｐゴシック" pitchFamily="34" charset="-128"/>
                <a:cs typeface="Times New Roman" pitchFamily="18" charset="0"/>
              </a:rPr>
              <a:t>rights reserved.</a:t>
            </a:r>
            <a:r>
              <a:rPr lang="en-US" sz="1100" b="1" dirty="0">
                <a:solidFill>
                  <a:schemeClr val="bg1"/>
                </a:solidFill>
                <a:latin typeface="Calibri" pitchFamily="34" charset="0"/>
                <a:ea typeface="ＭＳ Ｐゴシック" pitchFamily="34" charset="-128"/>
                <a:cs typeface="Times New Roman" pitchFamily="18" charset="0"/>
              </a:rPr>
              <a:t> </a:t>
            </a:r>
            <a:r>
              <a:rPr lang="en-US" sz="1100" dirty="0" smtClean="0">
                <a:solidFill>
                  <a:schemeClr val="bg1"/>
                </a:solidFill>
                <a:latin typeface="Calibri" pitchFamily="34" charset="0"/>
                <a:ea typeface="ＭＳ Ｐゴシック" pitchFamily="34" charset="-128"/>
                <a:cs typeface="Times New Roman" pitchFamily="18" charset="0"/>
              </a:rPr>
              <a:t>NYC                  	                      http://www.uccsglobal.org/                                                  mauricio.mobarak@uccsglobal.org</a:t>
            </a:r>
            <a:endParaRPr lang="en-US" dirty="0">
              <a:solidFill>
                <a:schemeClr val="bg1"/>
              </a:solidFill>
              <a:ea typeface="ＭＳ Ｐゴシック" pitchFamily="34" charset="-128"/>
            </a:endParaRPr>
          </a:p>
        </p:txBody>
      </p:sp>
      <p:cxnSp>
        <p:nvCxnSpPr>
          <p:cNvPr id="9" name="Straight Connector 4"/>
          <p:cNvCxnSpPr>
            <a:cxnSpLocks noChangeShapeType="1"/>
          </p:cNvCxnSpPr>
          <p:nvPr userDrawn="1"/>
        </p:nvCxnSpPr>
        <p:spPr bwMode="auto">
          <a:xfrm>
            <a:off x="0" y="6597651"/>
            <a:ext cx="9269260" cy="0"/>
          </a:xfrm>
          <a:prstGeom prst="line">
            <a:avLst/>
          </a:prstGeom>
          <a:noFill/>
          <a:ln w="9525" algn="ctr">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813678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27CCBB-616E-4A07-98C0-398207C24417}" type="datetimeFigureOut">
              <a:rPr lang="en-US" smtClean="0"/>
              <a:t>9/23/2016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BEEEE9-E5BD-44FC-BDF6-E78BD5990740}" type="slidenum">
              <a:rPr lang="en-US" smtClean="0"/>
              <a:t>‹Nº›</a:t>
            </a:fld>
            <a:endParaRPr lang="en-US"/>
          </a:p>
        </p:txBody>
      </p:sp>
    </p:spTree>
    <p:extLst>
      <p:ext uri="{BB962C8B-B14F-4D97-AF65-F5344CB8AC3E}">
        <p14:creationId xmlns:p14="http://schemas.microsoft.com/office/powerpoint/2010/main" val="1492493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627CCBB-616E-4A07-98C0-398207C24417}" type="datetimeFigureOut">
              <a:rPr lang="en-US" smtClean="0"/>
              <a:t>9/23/2016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BEEEE9-E5BD-44FC-BDF6-E78BD5990740}" type="slidenum">
              <a:rPr lang="en-US" smtClean="0"/>
              <a:t>‹Nº›</a:t>
            </a:fld>
            <a:endParaRPr lang="en-US"/>
          </a:p>
        </p:txBody>
      </p:sp>
    </p:spTree>
    <p:extLst>
      <p:ext uri="{BB962C8B-B14F-4D97-AF65-F5344CB8AC3E}">
        <p14:creationId xmlns:p14="http://schemas.microsoft.com/office/powerpoint/2010/main" val="3998943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27CCBB-616E-4A07-98C0-398207C24417}" type="datetimeFigureOut">
              <a:rPr lang="en-US" smtClean="0"/>
              <a:t>9/23/2016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BEEEE9-E5BD-44FC-BDF6-E78BD5990740}" type="slidenum">
              <a:rPr lang="en-US" smtClean="0"/>
              <a:t>‹Nº›</a:t>
            </a:fld>
            <a:endParaRPr lang="en-US"/>
          </a:p>
        </p:txBody>
      </p:sp>
    </p:spTree>
    <p:extLst>
      <p:ext uri="{BB962C8B-B14F-4D97-AF65-F5344CB8AC3E}">
        <p14:creationId xmlns:p14="http://schemas.microsoft.com/office/powerpoint/2010/main" val="1743906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27CCBB-616E-4A07-98C0-398207C24417}" type="datetimeFigureOut">
              <a:rPr lang="en-US" smtClean="0"/>
              <a:t>9/23/2016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BEEEE9-E5BD-44FC-BDF6-E78BD5990740}" type="slidenum">
              <a:rPr lang="en-US" smtClean="0"/>
              <a:t>‹Nº›</a:t>
            </a:fld>
            <a:endParaRPr lang="en-US"/>
          </a:p>
        </p:txBody>
      </p:sp>
    </p:spTree>
    <p:extLst>
      <p:ext uri="{BB962C8B-B14F-4D97-AF65-F5344CB8AC3E}">
        <p14:creationId xmlns:p14="http://schemas.microsoft.com/office/powerpoint/2010/main" val="1969413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27CCBB-616E-4A07-98C0-398207C24417}" type="datetimeFigureOut">
              <a:rPr lang="en-US" smtClean="0"/>
              <a:t>9/23/2016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BEEEE9-E5BD-44FC-BDF6-E78BD5990740}" type="slidenum">
              <a:rPr lang="en-US" smtClean="0"/>
              <a:t>‹Nº›</a:t>
            </a:fld>
            <a:endParaRPr lang="en-US"/>
          </a:p>
        </p:txBody>
      </p:sp>
    </p:spTree>
    <p:extLst>
      <p:ext uri="{BB962C8B-B14F-4D97-AF65-F5344CB8AC3E}">
        <p14:creationId xmlns:p14="http://schemas.microsoft.com/office/powerpoint/2010/main" val="3408146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27CCBB-616E-4A07-98C0-398207C24417}" type="datetimeFigureOut">
              <a:rPr lang="en-US" smtClean="0"/>
              <a:t>9/23/2016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BEEEE9-E5BD-44FC-BDF6-E78BD5990740}" type="slidenum">
              <a:rPr lang="en-US" smtClean="0"/>
              <a:t>‹Nº›</a:t>
            </a:fld>
            <a:endParaRPr lang="en-US"/>
          </a:p>
        </p:txBody>
      </p:sp>
    </p:spTree>
    <p:extLst>
      <p:ext uri="{BB962C8B-B14F-4D97-AF65-F5344CB8AC3E}">
        <p14:creationId xmlns:p14="http://schemas.microsoft.com/office/powerpoint/2010/main" val="394445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27CCBB-616E-4A07-98C0-398207C24417}" type="datetimeFigureOut">
              <a:rPr lang="en-US" smtClean="0"/>
              <a:t>9/23/2016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BEEEE9-E5BD-44FC-BDF6-E78BD5990740}" type="slidenum">
              <a:rPr lang="en-US" smtClean="0"/>
              <a:t>‹Nº›</a:t>
            </a:fld>
            <a:endParaRPr lang="en-US"/>
          </a:p>
        </p:txBody>
      </p:sp>
    </p:spTree>
    <p:extLst>
      <p:ext uri="{BB962C8B-B14F-4D97-AF65-F5344CB8AC3E}">
        <p14:creationId xmlns:p14="http://schemas.microsoft.com/office/powerpoint/2010/main" val="4003447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380999" y="-762000"/>
            <a:ext cx="9525000" cy="762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Placeholder 1"/>
          <p:cNvSpPr>
            <a:spLocks noGrp="1"/>
          </p:cNvSpPr>
          <p:nvPr>
            <p:ph type="title"/>
          </p:nvPr>
        </p:nvSpPr>
        <p:spPr>
          <a:xfrm>
            <a:off x="1981200" y="274639"/>
            <a:ext cx="6705600" cy="1143000"/>
          </a:xfrm>
          <a:prstGeom prst="rect">
            <a:avLst/>
          </a:prstGeom>
          <a:solidFill>
            <a:schemeClr val="bg1">
              <a:alpha val="52000"/>
            </a:schemeClr>
          </a:solidFill>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2209801"/>
            <a:ext cx="8229600" cy="39163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27CCBB-616E-4A07-98C0-398207C24417}" type="datetimeFigureOut">
              <a:rPr lang="en-US" smtClean="0"/>
              <a:t>9/23/2016</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BEEEE9-E5BD-44FC-BDF6-E78BD5990740}" type="slidenum">
              <a:rPr lang="en-US" smtClean="0"/>
              <a:t>‹Nº›</a:t>
            </a:fld>
            <a:endParaRPr lang="en-US"/>
          </a:p>
        </p:txBody>
      </p:sp>
    </p:spTree>
    <p:extLst>
      <p:ext uri="{BB962C8B-B14F-4D97-AF65-F5344CB8AC3E}">
        <p14:creationId xmlns:p14="http://schemas.microsoft.com/office/powerpoint/2010/main" val="15900973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30426"/>
            <a:ext cx="9144000" cy="1470025"/>
          </a:xfrm>
          <a:noFill/>
        </p:spPr>
        <p:txBody>
          <a:bodyPr/>
          <a:lstStyle/>
          <a:p>
            <a:r>
              <a:rPr lang="es-MX" dirty="0" smtClean="0">
                <a:solidFill>
                  <a:schemeClr val="bg1"/>
                </a:solidFill>
              </a:rPr>
              <a:t>UC&amp;CS Global:  New </a:t>
            </a:r>
            <a:r>
              <a:rPr lang="es-MX" dirty="0" err="1" smtClean="0">
                <a:solidFill>
                  <a:schemeClr val="bg1"/>
                </a:solidFill>
              </a:rPr>
              <a:t>Members</a:t>
            </a:r>
            <a:endParaRPr lang="en-US" dirty="0">
              <a:solidFill>
                <a:schemeClr val="bg1"/>
              </a:solidFill>
            </a:endParaRPr>
          </a:p>
        </p:txBody>
      </p:sp>
      <p:sp>
        <p:nvSpPr>
          <p:cNvPr id="3" name="Subtitle 2"/>
          <p:cNvSpPr>
            <a:spLocks noGrp="1"/>
          </p:cNvSpPr>
          <p:nvPr>
            <p:ph type="subTitle" idx="1"/>
          </p:nvPr>
        </p:nvSpPr>
        <p:spPr>
          <a:xfrm>
            <a:off x="0" y="3886200"/>
            <a:ext cx="9144000" cy="1752600"/>
          </a:xfrm>
        </p:spPr>
        <p:txBody>
          <a:bodyPr>
            <a:normAutofit/>
          </a:bodyPr>
          <a:lstStyle/>
          <a:p>
            <a:endParaRPr lang="es-MX" dirty="0" smtClean="0"/>
          </a:p>
          <a:p>
            <a:endParaRPr lang="es-MX" dirty="0"/>
          </a:p>
          <a:p>
            <a:r>
              <a:rPr lang="es-MX" dirty="0" err="1" smtClean="0">
                <a:solidFill>
                  <a:schemeClr val="bg1"/>
                </a:solidFill>
              </a:rPr>
              <a:t>November</a:t>
            </a:r>
            <a:r>
              <a:rPr lang="es-MX" dirty="0" smtClean="0">
                <a:solidFill>
                  <a:schemeClr val="bg1"/>
                </a:solidFill>
              </a:rPr>
              <a:t> 2013</a:t>
            </a:r>
            <a:endParaRPr lang="en-US" dirty="0">
              <a:solidFill>
                <a:schemeClr val="bg1"/>
              </a:solidFill>
            </a:endParaRPr>
          </a:p>
        </p:txBody>
      </p:sp>
      <p:sp>
        <p:nvSpPr>
          <p:cNvPr id="8" name="Slide Number Placeholder 5"/>
          <p:cNvSpPr>
            <a:spLocks noGrp="1"/>
          </p:cNvSpPr>
          <p:nvPr>
            <p:ph type="sldNum" sz="quarter" idx="12"/>
          </p:nvPr>
        </p:nvSpPr>
        <p:spPr>
          <a:xfrm>
            <a:off x="6553200" y="6356351"/>
            <a:ext cx="2133600" cy="365125"/>
          </a:xfrm>
        </p:spPr>
        <p:txBody>
          <a:bodyPr/>
          <a:lstStyle/>
          <a:p>
            <a:fld id="{F9BEEEE9-E5BD-44FC-BDF6-E78BD5990740}" type="slidenum">
              <a:rPr lang="en-US" smtClean="0"/>
              <a:t>1</a:t>
            </a:fld>
            <a:endParaRPr lang="en-US"/>
          </a:p>
        </p:txBody>
      </p:sp>
      <p:sp>
        <p:nvSpPr>
          <p:cNvPr id="9" name="Rectangle 4"/>
          <p:cNvSpPr>
            <a:spLocks noChangeArrowheads="1"/>
          </p:cNvSpPr>
          <p:nvPr/>
        </p:nvSpPr>
        <p:spPr bwMode="auto">
          <a:xfrm>
            <a:off x="0" y="6629400"/>
            <a:ext cx="9144000" cy="261610"/>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nchor="ctr">
            <a:spAutoFit/>
          </a:bodyPr>
          <a:lstStyle/>
          <a:p>
            <a:pPr>
              <a:tabLst>
                <a:tab pos="2971800" algn="ctr"/>
                <a:tab pos="5943600" algn="r"/>
              </a:tabLst>
              <a:defRPr/>
            </a:pPr>
            <a:r>
              <a:rPr lang="en-US" sz="1100" b="1" dirty="0" smtClean="0">
                <a:solidFill>
                  <a:schemeClr val="bg1"/>
                </a:solidFill>
                <a:latin typeface="Calibri" pitchFamily="34" charset="0"/>
                <a:ea typeface="ＭＳ Ｐゴシック" pitchFamily="34" charset="-128"/>
                <a:cs typeface="Times New Roman" pitchFamily="18" charset="0"/>
              </a:rPr>
              <a:t>UC&amp;CS</a:t>
            </a:r>
            <a:r>
              <a:rPr lang="en-US" sz="1100" b="1" baseline="0" dirty="0" smtClean="0">
                <a:solidFill>
                  <a:schemeClr val="bg1"/>
                </a:solidFill>
                <a:latin typeface="Calibri" pitchFamily="34" charset="0"/>
                <a:ea typeface="ＭＳ Ｐゴシック" pitchFamily="34" charset="-128"/>
                <a:cs typeface="Times New Roman" pitchFamily="18" charset="0"/>
              </a:rPr>
              <a:t> Global</a:t>
            </a:r>
            <a:r>
              <a:rPr lang="en-US" sz="1100" dirty="0" smtClean="0">
                <a:solidFill>
                  <a:schemeClr val="bg1"/>
                </a:solidFill>
                <a:latin typeface="Calibri" pitchFamily="34" charset="0"/>
                <a:ea typeface="ＭＳ Ｐゴシック" pitchFamily="34" charset="-128"/>
                <a:cs typeface="Times New Roman" pitchFamily="18" charset="0"/>
              </a:rPr>
              <a:t>.            All </a:t>
            </a:r>
            <a:r>
              <a:rPr lang="en-US" sz="1100" dirty="0">
                <a:solidFill>
                  <a:schemeClr val="bg1"/>
                </a:solidFill>
                <a:latin typeface="Calibri" pitchFamily="34" charset="0"/>
                <a:ea typeface="ＭＳ Ｐゴシック" pitchFamily="34" charset="-128"/>
                <a:cs typeface="Times New Roman" pitchFamily="18" charset="0"/>
              </a:rPr>
              <a:t>rights reserved.</a:t>
            </a:r>
            <a:r>
              <a:rPr lang="en-US" sz="1100" b="1" dirty="0">
                <a:solidFill>
                  <a:schemeClr val="bg1"/>
                </a:solidFill>
                <a:latin typeface="Calibri" pitchFamily="34" charset="0"/>
                <a:ea typeface="ＭＳ Ｐゴシック" pitchFamily="34" charset="-128"/>
                <a:cs typeface="Times New Roman" pitchFamily="18" charset="0"/>
              </a:rPr>
              <a:t> </a:t>
            </a:r>
            <a:r>
              <a:rPr lang="en-US" sz="1100" dirty="0" smtClean="0">
                <a:solidFill>
                  <a:schemeClr val="bg1"/>
                </a:solidFill>
                <a:latin typeface="Calibri" pitchFamily="34" charset="0"/>
                <a:ea typeface="ＭＳ Ｐゴシック" pitchFamily="34" charset="-128"/>
                <a:cs typeface="Times New Roman" pitchFamily="18" charset="0"/>
              </a:rPr>
              <a:t>NYC                  	                      http://www.uccsglobal.org/                                                  mauricio.mobarak@uccsglobal.org</a:t>
            </a:r>
            <a:endParaRPr lang="en-US" dirty="0">
              <a:solidFill>
                <a:schemeClr val="bg1"/>
              </a:solidFill>
              <a:ea typeface="ＭＳ Ｐゴシック" pitchFamily="34" charset="-128"/>
            </a:endParaRPr>
          </a:p>
        </p:txBody>
      </p:sp>
      <p:cxnSp>
        <p:nvCxnSpPr>
          <p:cNvPr id="10" name="Straight Connector 4"/>
          <p:cNvCxnSpPr>
            <a:cxnSpLocks noChangeShapeType="1"/>
          </p:cNvCxnSpPr>
          <p:nvPr/>
        </p:nvCxnSpPr>
        <p:spPr bwMode="auto">
          <a:xfrm>
            <a:off x="0" y="6597651"/>
            <a:ext cx="9269260" cy="0"/>
          </a:xfrm>
          <a:prstGeom prst="line">
            <a:avLst/>
          </a:prstGeom>
          <a:noFill/>
          <a:ln w="9525" algn="ctr">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8971338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7"/>
            <a:ext cx="6705600" cy="1782763"/>
          </a:xfrm>
        </p:spPr>
        <p:txBody>
          <a:bodyPr>
            <a:normAutofit/>
          </a:bodyPr>
          <a:lstStyle/>
          <a:p>
            <a:r>
              <a:rPr lang="en-US" dirty="0" smtClean="0"/>
              <a:t>Our Mission</a:t>
            </a:r>
            <a:endParaRPr lang="en-US" dirty="0"/>
          </a:p>
        </p:txBody>
      </p:sp>
      <p:sp>
        <p:nvSpPr>
          <p:cNvPr id="3" name="Content Placeholder 2"/>
          <p:cNvSpPr>
            <a:spLocks noGrp="1"/>
          </p:cNvSpPr>
          <p:nvPr>
            <p:ph idx="1"/>
          </p:nvPr>
        </p:nvSpPr>
        <p:spPr>
          <a:xfrm>
            <a:off x="990600" y="2408237"/>
            <a:ext cx="7696200" cy="3916363"/>
          </a:xfrm>
        </p:spPr>
        <p:txBody>
          <a:bodyPr>
            <a:noAutofit/>
          </a:bodyPr>
          <a:lstStyle/>
          <a:p>
            <a:pPr>
              <a:lnSpc>
                <a:spcPct val="120000"/>
              </a:lnSpc>
              <a:spcBef>
                <a:spcPts val="0"/>
              </a:spcBef>
            </a:pPr>
            <a:r>
              <a:rPr lang="en-US" sz="2200" dirty="0" smtClean="0"/>
              <a:t>Our Mission is to create and keep the best Global Association of Accounting, Legal and Business Advisory Firms in all the World, that provide our clients the best quality services in our areas of knowledge such as International Norms of Financial Information, International Norms of Auditing, Taxes, Legal and Fiscal Advisory, Advisory in International Affairs, Transfer Pricing, International Trade, Outsourcing, Systems Implantation, Financial Advisory, Advisory in Human Resources, Purchase, Sale and Liquidation of companies.</a:t>
            </a:r>
            <a:endParaRPr lang="en-US" sz="2200" dirty="0"/>
          </a:p>
        </p:txBody>
      </p:sp>
    </p:spTree>
    <p:extLst>
      <p:ext uri="{BB962C8B-B14F-4D97-AF65-F5344CB8AC3E}">
        <p14:creationId xmlns:p14="http://schemas.microsoft.com/office/powerpoint/2010/main" val="8495619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7"/>
            <a:ext cx="6705600" cy="1782763"/>
          </a:xfrm>
        </p:spPr>
        <p:txBody>
          <a:bodyPr>
            <a:normAutofit/>
          </a:bodyPr>
          <a:lstStyle/>
          <a:p>
            <a:r>
              <a:rPr lang="en-US" dirty="0" smtClean="0"/>
              <a:t>Our Global Values</a:t>
            </a:r>
            <a:endParaRPr lang="en-US" dirty="0"/>
          </a:p>
        </p:txBody>
      </p:sp>
      <p:sp>
        <p:nvSpPr>
          <p:cNvPr id="3" name="Content Placeholder 2"/>
          <p:cNvSpPr>
            <a:spLocks noGrp="1"/>
          </p:cNvSpPr>
          <p:nvPr>
            <p:ph idx="1"/>
          </p:nvPr>
        </p:nvSpPr>
        <p:spPr>
          <a:xfrm>
            <a:off x="381000" y="2362201"/>
            <a:ext cx="8686800" cy="3916363"/>
          </a:xfrm>
        </p:spPr>
        <p:txBody>
          <a:bodyPr>
            <a:noAutofit/>
          </a:bodyPr>
          <a:lstStyle/>
          <a:p>
            <a:pPr marL="2743200" indent="-2743200">
              <a:lnSpc>
                <a:spcPct val="120000"/>
              </a:lnSpc>
              <a:spcBef>
                <a:spcPts val="0"/>
              </a:spcBef>
              <a:buNone/>
            </a:pPr>
            <a:r>
              <a:rPr lang="en-US" sz="2600" dirty="0" smtClean="0"/>
              <a:t>PROFESSIONALISM:	</a:t>
            </a:r>
            <a:r>
              <a:rPr lang="en-US" sz="1500" dirty="0" smtClean="0"/>
              <a:t>Every member of the firm has as a maximum priority the professional upgrading and fulfillment of the commitments got with our clients.</a:t>
            </a:r>
          </a:p>
          <a:p>
            <a:pPr marL="2743200" indent="-2743200">
              <a:lnSpc>
                <a:spcPct val="120000"/>
              </a:lnSpc>
              <a:spcBef>
                <a:spcPts val="0"/>
              </a:spcBef>
              <a:buNone/>
            </a:pPr>
            <a:r>
              <a:rPr lang="en-US" sz="2600" dirty="0" smtClean="0"/>
              <a:t>HONESTY:	</a:t>
            </a:r>
            <a:r>
              <a:rPr lang="en-US" sz="1500" dirty="0" smtClean="0"/>
              <a:t>Every moment and with no exception we always act with truth, in an action frame of legality and transparence.</a:t>
            </a:r>
          </a:p>
          <a:p>
            <a:pPr marL="2743200" indent="-2743200">
              <a:lnSpc>
                <a:spcPct val="120000"/>
              </a:lnSpc>
              <a:spcBef>
                <a:spcPts val="0"/>
              </a:spcBef>
              <a:buNone/>
            </a:pPr>
            <a:r>
              <a:rPr lang="en-US" sz="2600" dirty="0" smtClean="0"/>
              <a:t>LOYALTY:	</a:t>
            </a:r>
            <a:r>
              <a:rPr lang="en-US" sz="1500" dirty="0" smtClean="0"/>
              <a:t>Internally and externally we offer fidelity and honesty, preserving service as our maximum priority.</a:t>
            </a:r>
          </a:p>
          <a:p>
            <a:pPr marL="2743200" indent="-2743200">
              <a:lnSpc>
                <a:spcPct val="120000"/>
              </a:lnSpc>
              <a:spcBef>
                <a:spcPts val="0"/>
              </a:spcBef>
              <a:buNone/>
            </a:pPr>
            <a:r>
              <a:rPr lang="en-US" sz="2600" dirty="0" smtClean="0"/>
              <a:t>EQUITY:	</a:t>
            </a:r>
            <a:r>
              <a:rPr lang="en-US" sz="1500" dirty="0" smtClean="0"/>
              <a:t>Justice in the relationships with our clients makes that our job has a reasonable benefit, according to the effort made, the applied technique and results got.</a:t>
            </a:r>
          </a:p>
          <a:p>
            <a:pPr marL="2743200" indent="-2743200">
              <a:lnSpc>
                <a:spcPct val="120000"/>
              </a:lnSpc>
              <a:spcBef>
                <a:spcPts val="0"/>
              </a:spcBef>
              <a:buNone/>
            </a:pPr>
            <a:r>
              <a:rPr lang="en-US" sz="2600" dirty="0" smtClean="0"/>
              <a:t>ETHIC:	</a:t>
            </a:r>
            <a:r>
              <a:rPr lang="en-US" sz="1500" dirty="0" smtClean="0"/>
              <a:t>Any act of our Firm is framed by the highest standards of professional and personal characters. Any other interest blemishes our acting</a:t>
            </a:r>
          </a:p>
        </p:txBody>
      </p:sp>
    </p:spTree>
    <p:extLst>
      <p:ext uri="{BB962C8B-B14F-4D97-AF65-F5344CB8AC3E}">
        <p14:creationId xmlns:p14="http://schemas.microsoft.com/office/powerpoint/2010/main" val="10469657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7"/>
            <a:ext cx="6705600" cy="1782763"/>
          </a:xfrm>
        </p:spPr>
        <p:txBody>
          <a:bodyPr>
            <a:normAutofit/>
          </a:bodyPr>
          <a:lstStyle/>
          <a:p>
            <a:r>
              <a:rPr lang="en-US" dirty="0" smtClean="0"/>
              <a:t>Our recent Achievements</a:t>
            </a:r>
            <a:endParaRPr lang="en-US" dirty="0"/>
          </a:p>
        </p:txBody>
      </p:sp>
      <p:sp>
        <p:nvSpPr>
          <p:cNvPr id="3" name="Content Placeholder 2"/>
          <p:cNvSpPr>
            <a:spLocks noGrp="1"/>
          </p:cNvSpPr>
          <p:nvPr>
            <p:ph idx="1"/>
          </p:nvPr>
        </p:nvSpPr>
        <p:spPr>
          <a:xfrm>
            <a:off x="990600" y="2362201"/>
            <a:ext cx="7696200" cy="3916363"/>
          </a:xfrm>
        </p:spPr>
        <p:txBody>
          <a:bodyPr>
            <a:noAutofit/>
          </a:bodyPr>
          <a:lstStyle/>
          <a:p>
            <a:pPr marL="0" indent="0">
              <a:lnSpc>
                <a:spcPct val="120000"/>
              </a:lnSpc>
              <a:spcBef>
                <a:spcPts val="0"/>
              </a:spcBef>
              <a:buNone/>
            </a:pPr>
            <a:r>
              <a:rPr lang="en-US" sz="2600" dirty="0" smtClean="0"/>
              <a:t>We have worked and co-led the following projects:</a:t>
            </a:r>
          </a:p>
          <a:p>
            <a:pPr>
              <a:lnSpc>
                <a:spcPct val="120000"/>
              </a:lnSpc>
              <a:spcBef>
                <a:spcPts val="0"/>
              </a:spcBef>
            </a:pPr>
            <a:r>
              <a:rPr lang="en-US" sz="2600" dirty="0" smtClean="0"/>
              <a:t>MEX-BANK´S AUDITING PROJECT FOBAPROA</a:t>
            </a:r>
          </a:p>
          <a:p>
            <a:pPr>
              <a:lnSpc>
                <a:spcPct val="120000"/>
              </a:lnSpc>
              <a:spcBef>
                <a:spcPts val="0"/>
              </a:spcBef>
            </a:pPr>
            <a:r>
              <a:rPr lang="en-US" sz="2600" dirty="0" smtClean="0"/>
              <a:t>AUDITING FOR THE LEGISLATIVE BODY</a:t>
            </a:r>
          </a:p>
          <a:p>
            <a:pPr>
              <a:lnSpc>
                <a:spcPct val="120000"/>
              </a:lnSpc>
              <a:spcBef>
                <a:spcPts val="0"/>
              </a:spcBef>
            </a:pPr>
            <a:r>
              <a:rPr lang="en-US" sz="2600" dirty="0" smtClean="0"/>
              <a:t>CREDIT RISK-NAFIN MEXICO</a:t>
            </a:r>
          </a:p>
          <a:p>
            <a:pPr>
              <a:lnSpc>
                <a:spcPct val="120000"/>
              </a:lnSpc>
              <a:spcBef>
                <a:spcPts val="0"/>
              </a:spcBef>
            </a:pPr>
            <a:r>
              <a:rPr lang="en-US" sz="2600" dirty="0" smtClean="0"/>
              <a:t>TELEVISA-LOCAL TAX´S</a:t>
            </a:r>
          </a:p>
          <a:p>
            <a:pPr>
              <a:lnSpc>
                <a:spcPct val="120000"/>
              </a:lnSpc>
              <a:spcBef>
                <a:spcPts val="0"/>
              </a:spcBef>
            </a:pPr>
            <a:r>
              <a:rPr lang="en-US" sz="2600" dirty="0" smtClean="0"/>
              <a:t>WATER PLAN IN GUATEMALA</a:t>
            </a:r>
          </a:p>
          <a:p>
            <a:pPr>
              <a:lnSpc>
                <a:spcPct val="120000"/>
              </a:lnSpc>
              <a:spcBef>
                <a:spcPts val="0"/>
              </a:spcBef>
            </a:pPr>
            <a:r>
              <a:rPr lang="en-US" sz="2600" dirty="0" smtClean="0"/>
              <a:t>IMSS-SW FOR SUPPLY CHAIN</a:t>
            </a:r>
          </a:p>
          <a:p>
            <a:pPr>
              <a:lnSpc>
                <a:spcPct val="120000"/>
              </a:lnSpc>
              <a:spcBef>
                <a:spcPts val="0"/>
              </a:spcBef>
            </a:pPr>
            <a:r>
              <a:rPr lang="en-US" sz="2600" dirty="0" smtClean="0"/>
              <a:t>FORD DEALER-BPR</a:t>
            </a:r>
          </a:p>
        </p:txBody>
      </p:sp>
    </p:spTree>
    <p:extLst>
      <p:ext uri="{BB962C8B-B14F-4D97-AF65-F5344CB8AC3E}">
        <p14:creationId xmlns:p14="http://schemas.microsoft.com/office/powerpoint/2010/main" val="8116295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7"/>
            <a:ext cx="6705600" cy="1782763"/>
          </a:xfrm>
        </p:spPr>
        <p:txBody>
          <a:bodyPr>
            <a:normAutofit/>
          </a:bodyPr>
          <a:lstStyle/>
          <a:p>
            <a:r>
              <a:rPr lang="en-US" dirty="0" smtClean="0"/>
              <a:t>Who are we?</a:t>
            </a:r>
            <a:endParaRPr lang="en-US" dirty="0"/>
          </a:p>
        </p:txBody>
      </p:sp>
      <p:sp>
        <p:nvSpPr>
          <p:cNvPr id="3" name="Content Placeholder 2"/>
          <p:cNvSpPr>
            <a:spLocks noGrp="1"/>
          </p:cNvSpPr>
          <p:nvPr>
            <p:ph idx="1"/>
          </p:nvPr>
        </p:nvSpPr>
        <p:spPr>
          <a:xfrm>
            <a:off x="990600" y="2362201"/>
            <a:ext cx="7696200" cy="3916363"/>
          </a:xfrm>
        </p:spPr>
        <p:txBody>
          <a:bodyPr>
            <a:noAutofit/>
          </a:bodyPr>
          <a:lstStyle/>
          <a:p>
            <a:pPr marL="0" indent="0">
              <a:lnSpc>
                <a:spcPct val="120000"/>
              </a:lnSpc>
              <a:spcBef>
                <a:spcPts val="0"/>
              </a:spcBef>
              <a:buNone/>
            </a:pPr>
            <a:r>
              <a:rPr lang="en-US" sz="2600" dirty="0" smtClean="0"/>
              <a:t>We are organized in 5 Continents:</a:t>
            </a:r>
          </a:p>
          <a:p>
            <a:pPr marL="0" indent="0">
              <a:lnSpc>
                <a:spcPct val="120000"/>
              </a:lnSpc>
              <a:spcBef>
                <a:spcPts val="0"/>
              </a:spcBef>
              <a:buNone/>
            </a:pPr>
            <a:r>
              <a:rPr lang="en-US" sz="2600" dirty="0" smtClean="0"/>
              <a:t>• America</a:t>
            </a:r>
          </a:p>
          <a:p>
            <a:pPr marL="0" indent="0">
              <a:lnSpc>
                <a:spcPct val="120000"/>
              </a:lnSpc>
              <a:spcBef>
                <a:spcPts val="0"/>
              </a:spcBef>
              <a:buNone/>
            </a:pPr>
            <a:r>
              <a:rPr lang="en-US" sz="2600" dirty="0" smtClean="0"/>
              <a:t>• Europe</a:t>
            </a:r>
          </a:p>
          <a:p>
            <a:pPr marL="0" indent="0">
              <a:lnSpc>
                <a:spcPct val="120000"/>
              </a:lnSpc>
              <a:spcBef>
                <a:spcPts val="0"/>
              </a:spcBef>
              <a:buNone/>
            </a:pPr>
            <a:r>
              <a:rPr lang="en-US" sz="2600" dirty="0" smtClean="0"/>
              <a:t>• Asia</a:t>
            </a:r>
          </a:p>
          <a:p>
            <a:pPr marL="0" indent="0">
              <a:lnSpc>
                <a:spcPct val="120000"/>
              </a:lnSpc>
              <a:spcBef>
                <a:spcPts val="0"/>
              </a:spcBef>
              <a:buNone/>
            </a:pPr>
            <a:r>
              <a:rPr lang="en-US" sz="2600" dirty="0" smtClean="0"/>
              <a:t>• Africa</a:t>
            </a:r>
          </a:p>
          <a:p>
            <a:pPr marL="0" indent="0">
              <a:lnSpc>
                <a:spcPct val="120000"/>
              </a:lnSpc>
              <a:spcBef>
                <a:spcPts val="0"/>
              </a:spcBef>
              <a:buNone/>
            </a:pPr>
            <a:r>
              <a:rPr lang="en-US" sz="2600" dirty="0" smtClean="0"/>
              <a:t>• </a:t>
            </a:r>
            <a:r>
              <a:rPr lang="en-US" sz="2600" dirty="0" err="1" smtClean="0"/>
              <a:t>Oceanía</a:t>
            </a:r>
            <a:endParaRPr lang="en-US" sz="2600" dirty="0" smtClean="0"/>
          </a:p>
          <a:p>
            <a:pPr marL="0" indent="0">
              <a:lnSpc>
                <a:spcPct val="120000"/>
              </a:lnSpc>
              <a:spcBef>
                <a:spcPts val="0"/>
              </a:spcBef>
              <a:buNone/>
            </a:pPr>
            <a:endParaRPr lang="en-US" sz="2600" dirty="0" smtClean="0"/>
          </a:p>
          <a:p>
            <a:pPr marL="682625" indent="-682625">
              <a:lnSpc>
                <a:spcPct val="120000"/>
              </a:lnSpc>
              <a:spcBef>
                <a:spcPts val="0"/>
              </a:spcBef>
              <a:buNone/>
            </a:pPr>
            <a:r>
              <a:rPr lang="en-US" sz="2200" dirty="0" smtClean="0"/>
              <a:t>Note: In some geographies we have created Strategic Alliances with Firms or Regional Networks.</a:t>
            </a:r>
          </a:p>
        </p:txBody>
      </p:sp>
    </p:spTree>
    <p:extLst>
      <p:ext uri="{BB962C8B-B14F-4D97-AF65-F5344CB8AC3E}">
        <p14:creationId xmlns:p14="http://schemas.microsoft.com/office/powerpoint/2010/main" val="1627956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7"/>
            <a:ext cx="6705600" cy="1782763"/>
          </a:xfrm>
        </p:spPr>
        <p:txBody>
          <a:bodyPr>
            <a:normAutofit/>
          </a:bodyPr>
          <a:lstStyle/>
          <a:p>
            <a:r>
              <a:rPr lang="en-US" dirty="0" smtClean="0"/>
              <a:t>Mexico</a:t>
            </a:r>
            <a:endParaRPr lang="en-US" dirty="0"/>
          </a:p>
        </p:txBody>
      </p:sp>
      <p:sp>
        <p:nvSpPr>
          <p:cNvPr id="3" name="Content Placeholder 2"/>
          <p:cNvSpPr>
            <a:spLocks noGrp="1"/>
          </p:cNvSpPr>
          <p:nvPr>
            <p:ph idx="1"/>
          </p:nvPr>
        </p:nvSpPr>
        <p:spPr>
          <a:xfrm>
            <a:off x="381000" y="2209800"/>
            <a:ext cx="8305800" cy="4307999"/>
          </a:xfrm>
        </p:spPr>
        <p:txBody>
          <a:bodyPr>
            <a:noAutofit/>
          </a:bodyPr>
          <a:lstStyle/>
          <a:p>
            <a:pPr>
              <a:lnSpc>
                <a:spcPct val="120000"/>
              </a:lnSpc>
              <a:spcBef>
                <a:spcPts val="0"/>
              </a:spcBef>
            </a:pPr>
            <a:r>
              <a:rPr lang="en-US" sz="2000" dirty="0" smtClean="0"/>
              <a:t>NARVAEZ CONSULTORES, S. C.-SALTILLO, COAHUILA</a:t>
            </a:r>
          </a:p>
          <a:p>
            <a:pPr>
              <a:lnSpc>
                <a:spcPct val="120000"/>
              </a:lnSpc>
              <a:spcBef>
                <a:spcPts val="0"/>
              </a:spcBef>
            </a:pPr>
            <a:r>
              <a:rPr lang="en-US" sz="2000" dirty="0" smtClean="0"/>
              <a:t>GARCIA SALAS-FRESNILLO, ZACATECAS</a:t>
            </a:r>
          </a:p>
          <a:p>
            <a:pPr>
              <a:lnSpc>
                <a:spcPct val="120000"/>
              </a:lnSpc>
              <a:spcBef>
                <a:spcPts val="0"/>
              </a:spcBef>
            </a:pPr>
            <a:r>
              <a:rPr lang="en-US" sz="2000" dirty="0" smtClean="0"/>
              <a:t>UNITED CONSULTING &amp; AUDITING-GUADALAJARA, JALISCO</a:t>
            </a:r>
          </a:p>
          <a:p>
            <a:pPr>
              <a:lnSpc>
                <a:spcPct val="120000"/>
              </a:lnSpc>
              <a:spcBef>
                <a:spcPts val="0"/>
              </a:spcBef>
            </a:pPr>
            <a:r>
              <a:rPr lang="en-US" sz="2000" dirty="0" smtClean="0"/>
              <a:t>VEGA VALADEZ-LOS MOCHIS, SINALOA</a:t>
            </a:r>
          </a:p>
          <a:p>
            <a:pPr>
              <a:lnSpc>
                <a:spcPct val="120000"/>
              </a:lnSpc>
              <a:spcBef>
                <a:spcPts val="0"/>
              </a:spcBef>
            </a:pPr>
            <a:r>
              <a:rPr lang="en-US" sz="2000" dirty="0" smtClean="0"/>
              <a:t>ASTORGA YAÑEZ Y ASOCIADOS-CULIACÁN, SINALOA</a:t>
            </a:r>
          </a:p>
          <a:p>
            <a:pPr>
              <a:lnSpc>
                <a:spcPct val="120000"/>
              </a:lnSpc>
              <a:spcBef>
                <a:spcPts val="0"/>
              </a:spcBef>
            </a:pPr>
            <a:r>
              <a:rPr lang="en-US" sz="2000" dirty="0" smtClean="0"/>
              <a:t>ASEAM GAXIOLA Y ASOCIADOS-CULIACÁN, SINALOA</a:t>
            </a:r>
          </a:p>
          <a:p>
            <a:pPr>
              <a:lnSpc>
                <a:spcPct val="120000"/>
              </a:lnSpc>
              <a:spcBef>
                <a:spcPts val="0"/>
              </a:spcBef>
            </a:pPr>
            <a:r>
              <a:rPr lang="en-US" sz="2000" dirty="0" smtClean="0"/>
              <a:t>MSST CONSULTING-TIJUANA, B. C.</a:t>
            </a:r>
          </a:p>
          <a:p>
            <a:pPr>
              <a:lnSpc>
                <a:spcPct val="120000"/>
              </a:lnSpc>
              <a:spcBef>
                <a:spcPts val="0"/>
              </a:spcBef>
            </a:pPr>
            <a:r>
              <a:rPr lang="es-ES" sz="2000" dirty="0" smtClean="0"/>
              <a:t>CAJAL, SEN, AZCUNE Y CIA-LEÓN, GUANAJUATO(BRANCH)</a:t>
            </a:r>
          </a:p>
          <a:p>
            <a:pPr>
              <a:lnSpc>
                <a:spcPct val="120000"/>
              </a:lnSpc>
              <a:spcBef>
                <a:spcPts val="0"/>
              </a:spcBef>
            </a:pPr>
            <a:r>
              <a:rPr lang="es-ES" sz="2000" dirty="0" smtClean="0"/>
              <a:t>GERSER CONTADORES PÚBLICOS-AGUASCALIENTES, AGUASCALIENTES</a:t>
            </a:r>
          </a:p>
          <a:p>
            <a:pPr>
              <a:lnSpc>
                <a:spcPct val="120000"/>
              </a:lnSpc>
              <a:spcBef>
                <a:spcPts val="0"/>
              </a:spcBef>
            </a:pPr>
            <a:r>
              <a:rPr lang="es-ES" sz="2000" dirty="0" smtClean="0"/>
              <a:t>UCCS DEL GOLFO-XALAPA, VERACRUZ</a:t>
            </a:r>
          </a:p>
          <a:p>
            <a:pPr>
              <a:lnSpc>
                <a:spcPct val="120000"/>
              </a:lnSpc>
              <a:spcBef>
                <a:spcPts val="0"/>
              </a:spcBef>
            </a:pPr>
            <a:r>
              <a:rPr lang="es-ES" sz="2000" dirty="0" smtClean="0"/>
              <a:t>MOISES SOLARES Y ASOCIADOS-PACHUCA, HIDALGO</a:t>
            </a:r>
          </a:p>
          <a:p>
            <a:pPr>
              <a:lnSpc>
                <a:spcPct val="120000"/>
              </a:lnSpc>
              <a:spcBef>
                <a:spcPts val="0"/>
              </a:spcBef>
            </a:pPr>
            <a:r>
              <a:rPr lang="es-ES" sz="2000" dirty="0" smtClean="0"/>
              <a:t>CORPORATIVO DE CONSULTORIA ACCESO-PACHUCA, HIDALGO</a:t>
            </a:r>
          </a:p>
        </p:txBody>
      </p:sp>
    </p:spTree>
    <p:extLst>
      <p:ext uri="{BB962C8B-B14F-4D97-AF65-F5344CB8AC3E}">
        <p14:creationId xmlns:p14="http://schemas.microsoft.com/office/powerpoint/2010/main" val="15226606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7"/>
            <a:ext cx="6705600" cy="1782763"/>
          </a:xfrm>
        </p:spPr>
        <p:txBody>
          <a:bodyPr>
            <a:normAutofit/>
          </a:bodyPr>
          <a:lstStyle/>
          <a:p>
            <a:r>
              <a:rPr lang="en-US" dirty="0" smtClean="0"/>
              <a:t>Mexico</a:t>
            </a:r>
            <a:endParaRPr lang="en-US" dirty="0"/>
          </a:p>
        </p:txBody>
      </p:sp>
      <p:sp>
        <p:nvSpPr>
          <p:cNvPr id="3" name="Content Placeholder 2"/>
          <p:cNvSpPr>
            <a:spLocks noGrp="1"/>
          </p:cNvSpPr>
          <p:nvPr>
            <p:ph idx="1"/>
          </p:nvPr>
        </p:nvSpPr>
        <p:spPr>
          <a:xfrm>
            <a:off x="381000" y="2209801"/>
            <a:ext cx="8305800" cy="3916363"/>
          </a:xfrm>
        </p:spPr>
        <p:txBody>
          <a:bodyPr>
            <a:noAutofit/>
          </a:bodyPr>
          <a:lstStyle/>
          <a:p>
            <a:pPr>
              <a:lnSpc>
                <a:spcPct val="120000"/>
              </a:lnSpc>
              <a:spcBef>
                <a:spcPts val="0"/>
              </a:spcBef>
            </a:pPr>
            <a:r>
              <a:rPr lang="es-ES" sz="2000" dirty="0"/>
              <a:t>MULTIASESORIAS EMPRESARIALES Y CORPORATIVAS, S. C.-CÓRDOBA, VER</a:t>
            </a:r>
          </a:p>
          <a:p>
            <a:pPr>
              <a:lnSpc>
                <a:spcPct val="120000"/>
              </a:lnSpc>
              <a:spcBef>
                <a:spcPts val="0"/>
              </a:spcBef>
            </a:pPr>
            <a:r>
              <a:rPr lang="es-ES" sz="2000" dirty="0" smtClean="0"/>
              <a:t>DESPACHO TORRES VIDAL-PUEBLA, PUE.(BRANCH)</a:t>
            </a:r>
          </a:p>
          <a:p>
            <a:pPr>
              <a:lnSpc>
                <a:spcPct val="120000"/>
              </a:lnSpc>
              <a:spcBef>
                <a:spcPts val="0"/>
              </a:spcBef>
            </a:pPr>
            <a:r>
              <a:rPr lang="es-ES" sz="2000" dirty="0" smtClean="0"/>
              <a:t>QUIÑONES ESPEJEL Y ASOCIADOS-VILLAHERMOSA, TABASCO</a:t>
            </a:r>
          </a:p>
          <a:p>
            <a:pPr>
              <a:lnSpc>
                <a:spcPct val="120000"/>
              </a:lnSpc>
              <a:spcBef>
                <a:spcPts val="0"/>
              </a:spcBef>
            </a:pPr>
            <a:r>
              <a:rPr lang="es-ES" sz="2000" dirty="0" smtClean="0"/>
              <a:t>TAPIA RIOS Y COMPAÑÍA-CANCÚN, QUINTANA ROO(BRANCH)</a:t>
            </a:r>
          </a:p>
          <a:p>
            <a:pPr>
              <a:lnSpc>
                <a:spcPct val="120000"/>
              </a:lnSpc>
              <a:spcBef>
                <a:spcPts val="0"/>
              </a:spcBef>
            </a:pPr>
            <a:r>
              <a:rPr lang="es-ES" sz="2000" dirty="0" smtClean="0"/>
              <a:t>CAJAL, SEN, AZCUNE Y CIA-MÉRIDA, YUCATÁN(BRANCH)</a:t>
            </a:r>
          </a:p>
          <a:p>
            <a:pPr>
              <a:lnSpc>
                <a:spcPct val="120000"/>
              </a:lnSpc>
              <a:spcBef>
                <a:spcPts val="0"/>
              </a:spcBef>
            </a:pPr>
            <a:r>
              <a:rPr lang="es-ES" sz="2000" dirty="0" smtClean="0"/>
              <a:t>DESPACHO FLORES VEGA Y COMPAÑÍA-TAXCO, GUERRERO</a:t>
            </a:r>
          </a:p>
          <a:p>
            <a:pPr>
              <a:lnSpc>
                <a:spcPct val="120000"/>
              </a:lnSpc>
              <a:spcBef>
                <a:spcPts val="0"/>
              </a:spcBef>
            </a:pPr>
            <a:r>
              <a:rPr lang="es-ES" sz="2000" dirty="0" smtClean="0"/>
              <a:t>TAX SOLUTION VALUE</a:t>
            </a:r>
          </a:p>
          <a:p>
            <a:pPr>
              <a:lnSpc>
                <a:spcPct val="120000"/>
              </a:lnSpc>
              <a:spcBef>
                <a:spcPts val="0"/>
              </a:spcBef>
            </a:pPr>
            <a:r>
              <a:rPr lang="es-ES" sz="2000" dirty="0" smtClean="0"/>
              <a:t>AB DESPACHO DE CONSULTORES</a:t>
            </a:r>
          </a:p>
          <a:p>
            <a:pPr>
              <a:lnSpc>
                <a:spcPct val="120000"/>
              </a:lnSpc>
              <a:spcBef>
                <a:spcPts val="0"/>
              </a:spcBef>
            </a:pPr>
            <a:r>
              <a:rPr lang="es-ES" sz="2000" dirty="0" smtClean="0"/>
              <a:t>AZSES CORONA Y ASOCIADOS</a:t>
            </a:r>
          </a:p>
          <a:p>
            <a:pPr>
              <a:lnSpc>
                <a:spcPct val="120000"/>
              </a:lnSpc>
              <a:spcBef>
                <a:spcPts val="0"/>
              </a:spcBef>
            </a:pPr>
            <a:r>
              <a:rPr lang="es-ES" sz="2000" dirty="0" smtClean="0"/>
              <a:t>BETANCOURT CASTORENA UC&amp;CS ASOCIADOS</a:t>
            </a:r>
          </a:p>
        </p:txBody>
      </p:sp>
    </p:spTree>
    <p:extLst>
      <p:ext uri="{BB962C8B-B14F-4D97-AF65-F5344CB8AC3E}">
        <p14:creationId xmlns:p14="http://schemas.microsoft.com/office/powerpoint/2010/main" val="39175650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7"/>
            <a:ext cx="6705600" cy="1782763"/>
          </a:xfrm>
        </p:spPr>
        <p:txBody>
          <a:bodyPr>
            <a:normAutofit/>
          </a:bodyPr>
          <a:lstStyle/>
          <a:p>
            <a:r>
              <a:rPr lang="en-US" dirty="0" smtClean="0"/>
              <a:t>Mexico</a:t>
            </a:r>
            <a:endParaRPr lang="en-US" dirty="0"/>
          </a:p>
        </p:txBody>
      </p:sp>
      <p:sp>
        <p:nvSpPr>
          <p:cNvPr id="3" name="Content Placeholder 2"/>
          <p:cNvSpPr>
            <a:spLocks noGrp="1"/>
          </p:cNvSpPr>
          <p:nvPr>
            <p:ph idx="1"/>
          </p:nvPr>
        </p:nvSpPr>
        <p:spPr>
          <a:xfrm>
            <a:off x="381000" y="2179637"/>
            <a:ext cx="8305800" cy="3916363"/>
          </a:xfrm>
        </p:spPr>
        <p:txBody>
          <a:bodyPr>
            <a:noAutofit/>
          </a:bodyPr>
          <a:lstStyle/>
          <a:p>
            <a:pPr>
              <a:lnSpc>
                <a:spcPct val="120000"/>
              </a:lnSpc>
              <a:spcBef>
                <a:spcPts val="0"/>
              </a:spcBef>
            </a:pPr>
            <a:r>
              <a:rPr lang="es-ES" sz="2000" dirty="0" smtClean="0"/>
              <a:t>CAJAL, SEN, AZCUNE Y CIA.</a:t>
            </a:r>
          </a:p>
          <a:p>
            <a:pPr>
              <a:lnSpc>
                <a:spcPct val="120000"/>
              </a:lnSpc>
              <a:spcBef>
                <a:spcPts val="0"/>
              </a:spcBef>
            </a:pPr>
            <a:r>
              <a:rPr lang="es-ES" sz="2000" dirty="0" smtClean="0"/>
              <a:t>CASTILLO ZUMAYA, UCCS</a:t>
            </a:r>
          </a:p>
          <a:p>
            <a:pPr>
              <a:lnSpc>
                <a:spcPct val="120000"/>
              </a:lnSpc>
              <a:spcBef>
                <a:spcPts val="0"/>
              </a:spcBef>
            </a:pPr>
            <a:r>
              <a:rPr lang="es-ES" sz="2000" dirty="0" smtClean="0"/>
              <a:t>DESPACHO TORRES VIDAL Y ASOCIADOS</a:t>
            </a:r>
          </a:p>
          <a:p>
            <a:pPr>
              <a:lnSpc>
                <a:spcPct val="120000"/>
              </a:lnSpc>
              <a:spcBef>
                <a:spcPts val="0"/>
              </a:spcBef>
            </a:pPr>
            <a:r>
              <a:rPr lang="es-ES" sz="2000" dirty="0" smtClean="0"/>
              <a:t>FERIA SANTOS GUERRERO Y CIA. </a:t>
            </a:r>
          </a:p>
          <a:p>
            <a:pPr>
              <a:lnSpc>
                <a:spcPct val="120000"/>
              </a:lnSpc>
              <a:spcBef>
                <a:spcPts val="0"/>
              </a:spcBef>
            </a:pPr>
            <a:r>
              <a:rPr lang="es-ES" sz="2000" dirty="0" smtClean="0"/>
              <a:t>FERRAL, DE LA FUENTE Y ASOCIADOS</a:t>
            </a:r>
          </a:p>
          <a:p>
            <a:pPr>
              <a:lnSpc>
                <a:spcPct val="120000"/>
              </a:lnSpc>
              <a:spcBef>
                <a:spcPts val="0"/>
              </a:spcBef>
            </a:pPr>
            <a:r>
              <a:rPr lang="es-ES" sz="2000" dirty="0" smtClean="0"/>
              <a:t>GARCIA LANDA BECERRIL Y ASOCIADOS</a:t>
            </a:r>
          </a:p>
          <a:p>
            <a:pPr>
              <a:lnSpc>
                <a:spcPct val="120000"/>
              </a:lnSpc>
              <a:spcBef>
                <a:spcPts val="0"/>
              </a:spcBef>
            </a:pPr>
            <a:r>
              <a:rPr lang="es-ES" sz="2000" dirty="0" smtClean="0"/>
              <a:t>LEIX JM ACTUARIOS Y ASOCAIDOS</a:t>
            </a:r>
          </a:p>
          <a:p>
            <a:pPr>
              <a:lnSpc>
                <a:spcPct val="120000"/>
              </a:lnSpc>
              <a:spcBef>
                <a:spcPts val="0"/>
              </a:spcBef>
            </a:pPr>
            <a:r>
              <a:rPr lang="es-ES" sz="2000" dirty="0" smtClean="0"/>
              <a:t>ORFA BERRUM Y ASOCIADOS</a:t>
            </a:r>
          </a:p>
          <a:p>
            <a:pPr>
              <a:lnSpc>
                <a:spcPct val="120000"/>
              </a:lnSpc>
              <a:spcBef>
                <a:spcPts val="0"/>
              </a:spcBef>
            </a:pPr>
            <a:r>
              <a:rPr lang="es-ES" sz="2000" dirty="0" smtClean="0"/>
              <a:t>ORTEGA Y MENDOZA CONSULTORES</a:t>
            </a:r>
          </a:p>
          <a:p>
            <a:pPr>
              <a:lnSpc>
                <a:spcPct val="120000"/>
              </a:lnSpc>
              <a:spcBef>
                <a:spcPts val="0"/>
              </a:spcBef>
            </a:pPr>
            <a:r>
              <a:rPr lang="es-ES" sz="2000" dirty="0" smtClean="0"/>
              <a:t>PEÑA SORIA Y CIA.</a:t>
            </a:r>
          </a:p>
          <a:p>
            <a:pPr>
              <a:lnSpc>
                <a:spcPct val="120000"/>
              </a:lnSpc>
              <a:spcBef>
                <a:spcPts val="0"/>
              </a:spcBef>
            </a:pPr>
            <a:r>
              <a:rPr lang="es-ES" sz="2000" dirty="0" smtClean="0"/>
              <a:t>RAMÍREZ Y JIMÉNEZ, CONTADORES</a:t>
            </a:r>
          </a:p>
          <a:p>
            <a:pPr>
              <a:lnSpc>
                <a:spcPct val="120000"/>
              </a:lnSpc>
              <a:spcBef>
                <a:spcPts val="0"/>
              </a:spcBef>
            </a:pPr>
            <a:r>
              <a:rPr lang="es-ES" sz="2000" dirty="0" smtClean="0"/>
              <a:t>RÍOS ONTIVEROS</a:t>
            </a:r>
          </a:p>
        </p:txBody>
      </p:sp>
    </p:spTree>
    <p:extLst>
      <p:ext uri="{BB962C8B-B14F-4D97-AF65-F5344CB8AC3E}">
        <p14:creationId xmlns:p14="http://schemas.microsoft.com/office/powerpoint/2010/main" val="9936472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7"/>
            <a:ext cx="6705600" cy="1782763"/>
          </a:xfrm>
        </p:spPr>
        <p:txBody>
          <a:bodyPr>
            <a:normAutofit/>
          </a:bodyPr>
          <a:lstStyle/>
          <a:p>
            <a:r>
              <a:rPr lang="en-US" dirty="0" smtClean="0"/>
              <a:t>Mexico</a:t>
            </a:r>
            <a:endParaRPr lang="en-US" dirty="0"/>
          </a:p>
        </p:txBody>
      </p:sp>
      <p:sp>
        <p:nvSpPr>
          <p:cNvPr id="3" name="Content Placeholder 2"/>
          <p:cNvSpPr>
            <a:spLocks noGrp="1"/>
          </p:cNvSpPr>
          <p:nvPr>
            <p:ph idx="1"/>
          </p:nvPr>
        </p:nvSpPr>
        <p:spPr>
          <a:xfrm>
            <a:off x="381000" y="2286001"/>
            <a:ext cx="8305800" cy="3916363"/>
          </a:xfrm>
        </p:spPr>
        <p:txBody>
          <a:bodyPr>
            <a:noAutofit/>
          </a:bodyPr>
          <a:lstStyle/>
          <a:p>
            <a:pPr>
              <a:lnSpc>
                <a:spcPct val="120000"/>
              </a:lnSpc>
              <a:spcBef>
                <a:spcPts val="0"/>
              </a:spcBef>
            </a:pPr>
            <a:r>
              <a:rPr lang="es-ES" sz="2000" dirty="0" smtClean="0"/>
              <a:t>RUBIO FERNÁNDEZ Y ASOCIADOS</a:t>
            </a:r>
          </a:p>
          <a:p>
            <a:pPr>
              <a:lnSpc>
                <a:spcPct val="120000"/>
              </a:lnSpc>
              <a:spcBef>
                <a:spcPts val="0"/>
              </a:spcBef>
            </a:pPr>
            <a:r>
              <a:rPr lang="es-ES" sz="2000" dirty="0" smtClean="0"/>
              <a:t>TAPIA RÍOS Y COMPAÑÍA</a:t>
            </a:r>
          </a:p>
          <a:p>
            <a:pPr>
              <a:lnSpc>
                <a:spcPct val="120000"/>
              </a:lnSpc>
              <a:spcBef>
                <a:spcPts val="0"/>
              </a:spcBef>
            </a:pPr>
            <a:r>
              <a:rPr lang="es-ES" sz="2000" dirty="0" smtClean="0"/>
              <a:t>YUSTIS MALAGÓN Y ASOCIADOS</a:t>
            </a:r>
          </a:p>
          <a:p>
            <a:pPr>
              <a:lnSpc>
                <a:spcPct val="120000"/>
              </a:lnSpc>
              <a:spcBef>
                <a:spcPts val="0"/>
              </a:spcBef>
            </a:pPr>
            <a:r>
              <a:rPr lang="es-ES" sz="2000" dirty="0" smtClean="0"/>
              <a:t>PBP-ESTADO DE MEXICO</a:t>
            </a:r>
          </a:p>
          <a:p>
            <a:pPr>
              <a:lnSpc>
                <a:spcPct val="120000"/>
              </a:lnSpc>
              <a:spcBef>
                <a:spcPts val="0"/>
              </a:spcBef>
            </a:pPr>
            <a:r>
              <a:rPr lang="es-ES" sz="2000" dirty="0" smtClean="0"/>
              <a:t>MARTÍNEZ, DE LA MORA Y TORRES-TOLUCA, ESTADO DE MÉXICO</a:t>
            </a:r>
          </a:p>
        </p:txBody>
      </p:sp>
    </p:spTree>
    <p:extLst>
      <p:ext uri="{BB962C8B-B14F-4D97-AF65-F5344CB8AC3E}">
        <p14:creationId xmlns:p14="http://schemas.microsoft.com/office/powerpoint/2010/main" val="39761344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7"/>
            <a:ext cx="6705600" cy="1782763"/>
          </a:xfrm>
        </p:spPr>
        <p:txBody>
          <a:bodyPr>
            <a:normAutofit/>
          </a:bodyPr>
          <a:lstStyle/>
          <a:p>
            <a:r>
              <a:rPr lang="en-US" dirty="0" smtClean="0"/>
              <a:t>North America</a:t>
            </a:r>
            <a:endParaRPr lang="en-US" dirty="0"/>
          </a:p>
        </p:txBody>
      </p:sp>
      <p:sp>
        <p:nvSpPr>
          <p:cNvPr id="3" name="Content Placeholder 2"/>
          <p:cNvSpPr>
            <a:spLocks noGrp="1"/>
          </p:cNvSpPr>
          <p:nvPr>
            <p:ph idx="1"/>
          </p:nvPr>
        </p:nvSpPr>
        <p:spPr>
          <a:xfrm>
            <a:off x="381000" y="2286001"/>
            <a:ext cx="8305800" cy="3916363"/>
          </a:xfrm>
        </p:spPr>
        <p:txBody>
          <a:bodyPr>
            <a:noAutofit/>
          </a:bodyPr>
          <a:lstStyle/>
          <a:p>
            <a:pPr marL="0" indent="0">
              <a:lnSpc>
                <a:spcPct val="120000"/>
              </a:lnSpc>
              <a:spcBef>
                <a:spcPts val="0"/>
              </a:spcBef>
              <a:buNone/>
            </a:pPr>
            <a:r>
              <a:rPr lang="en-US" sz="2000" b="1" dirty="0" smtClean="0"/>
              <a:t>CANADA</a:t>
            </a:r>
          </a:p>
          <a:p>
            <a:pPr>
              <a:lnSpc>
                <a:spcPct val="120000"/>
              </a:lnSpc>
              <a:spcBef>
                <a:spcPts val="0"/>
              </a:spcBef>
            </a:pPr>
            <a:r>
              <a:rPr lang="en-US" sz="2000" dirty="0" smtClean="0"/>
              <a:t>STRATEGIC ALLIANCE WITH PORTER HETU – 37 FIRMS</a:t>
            </a:r>
          </a:p>
          <a:p>
            <a:pPr marL="0" indent="0">
              <a:lnSpc>
                <a:spcPct val="120000"/>
              </a:lnSpc>
              <a:spcBef>
                <a:spcPts val="0"/>
              </a:spcBef>
              <a:buNone/>
            </a:pPr>
            <a:endParaRPr lang="en-US" sz="2000" dirty="0" smtClean="0"/>
          </a:p>
          <a:p>
            <a:pPr marL="0" indent="0">
              <a:lnSpc>
                <a:spcPct val="120000"/>
              </a:lnSpc>
              <a:spcBef>
                <a:spcPts val="0"/>
              </a:spcBef>
              <a:buNone/>
            </a:pPr>
            <a:endParaRPr lang="en-US" sz="2000" dirty="0"/>
          </a:p>
          <a:p>
            <a:pPr marL="0" indent="0">
              <a:lnSpc>
                <a:spcPct val="120000"/>
              </a:lnSpc>
              <a:spcBef>
                <a:spcPts val="0"/>
              </a:spcBef>
              <a:buNone/>
            </a:pPr>
            <a:r>
              <a:rPr lang="en-US" sz="2000" b="1" dirty="0" smtClean="0"/>
              <a:t>USA</a:t>
            </a:r>
          </a:p>
          <a:p>
            <a:pPr>
              <a:lnSpc>
                <a:spcPct val="120000"/>
              </a:lnSpc>
              <a:spcBef>
                <a:spcPts val="0"/>
              </a:spcBef>
            </a:pPr>
            <a:r>
              <a:rPr lang="en-US" sz="2000" dirty="0" smtClean="0"/>
              <a:t>STRATEGIC ALLIANCE WITH 2020 USA</a:t>
            </a:r>
          </a:p>
          <a:p>
            <a:pPr>
              <a:lnSpc>
                <a:spcPct val="120000"/>
              </a:lnSpc>
              <a:spcBef>
                <a:spcPts val="0"/>
              </a:spcBef>
            </a:pPr>
            <a:r>
              <a:rPr lang="en-US" sz="2000" b="1" dirty="0" smtClean="0"/>
              <a:t>STRATEGIC ALLIANCE WITH THE SMALL EQUITY INITIATIVE</a:t>
            </a:r>
          </a:p>
          <a:p>
            <a:pPr>
              <a:lnSpc>
                <a:spcPct val="120000"/>
              </a:lnSpc>
              <a:spcBef>
                <a:spcPts val="0"/>
              </a:spcBef>
            </a:pPr>
            <a:r>
              <a:rPr lang="en-US" sz="2000" b="1" dirty="0" smtClean="0"/>
              <a:t>STRATEGIC ALLIANCE WITH LATAX</a:t>
            </a:r>
          </a:p>
          <a:p>
            <a:pPr>
              <a:lnSpc>
                <a:spcPct val="120000"/>
              </a:lnSpc>
              <a:spcBef>
                <a:spcPts val="0"/>
              </a:spcBef>
            </a:pPr>
            <a:r>
              <a:rPr lang="en-US" sz="2000" b="1" dirty="0" smtClean="0"/>
              <a:t>STRATEGIC ALLIANCE WITH CIO EUREKA</a:t>
            </a:r>
          </a:p>
        </p:txBody>
      </p:sp>
    </p:spTree>
    <p:extLst>
      <p:ext uri="{BB962C8B-B14F-4D97-AF65-F5344CB8AC3E}">
        <p14:creationId xmlns:p14="http://schemas.microsoft.com/office/powerpoint/2010/main" val="19152941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74637"/>
            <a:ext cx="7010400" cy="1782763"/>
          </a:xfrm>
        </p:spPr>
        <p:txBody>
          <a:bodyPr>
            <a:normAutofit/>
          </a:bodyPr>
          <a:lstStyle/>
          <a:p>
            <a:r>
              <a:rPr lang="en-US" dirty="0" smtClean="0"/>
              <a:t>Central America &amp; Caribbean</a:t>
            </a:r>
            <a:endParaRPr lang="en-US" dirty="0"/>
          </a:p>
        </p:txBody>
      </p:sp>
      <p:sp>
        <p:nvSpPr>
          <p:cNvPr id="3" name="Content Placeholder 2"/>
          <p:cNvSpPr>
            <a:spLocks noGrp="1"/>
          </p:cNvSpPr>
          <p:nvPr>
            <p:ph idx="1"/>
          </p:nvPr>
        </p:nvSpPr>
        <p:spPr>
          <a:xfrm>
            <a:off x="381000" y="2286001"/>
            <a:ext cx="8305800" cy="3916363"/>
          </a:xfrm>
        </p:spPr>
        <p:txBody>
          <a:bodyPr>
            <a:noAutofit/>
          </a:bodyPr>
          <a:lstStyle/>
          <a:p>
            <a:pPr>
              <a:lnSpc>
                <a:spcPct val="120000"/>
              </a:lnSpc>
              <a:spcBef>
                <a:spcPts val="0"/>
              </a:spcBef>
            </a:pPr>
            <a:r>
              <a:rPr lang="es-ES" sz="2000" b="1" dirty="0" smtClean="0"/>
              <a:t>PTV-SANTO DOMINGO- R. DOMINICANA</a:t>
            </a:r>
          </a:p>
          <a:p>
            <a:pPr>
              <a:lnSpc>
                <a:spcPct val="120000"/>
              </a:lnSpc>
              <a:spcBef>
                <a:spcPts val="0"/>
              </a:spcBef>
            </a:pPr>
            <a:r>
              <a:rPr lang="es-ES" sz="2000" b="1" dirty="0" smtClean="0"/>
              <a:t>CORREA LEÓN Y ASOCIADOS-PANAMÁ</a:t>
            </a:r>
          </a:p>
          <a:p>
            <a:pPr>
              <a:lnSpc>
                <a:spcPct val="120000"/>
              </a:lnSpc>
              <a:spcBef>
                <a:spcPts val="0"/>
              </a:spcBef>
            </a:pPr>
            <a:r>
              <a:rPr lang="es-ES" sz="2000" b="1" dirty="0" smtClean="0"/>
              <a:t>GÓMEZ OROZCO Y ASOCIADOS-GUATEMALA</a:t>
            </a:r>
          </a:p>
          <a:p>
            <a:pPr>
              <a:lnSpc>
                <a:spcPct val="120000"/>
              </a:lnSpc>
              <a:spcBef>
                <a:spcPts val="0"/>
              </a:spcBef>
            </a:pPr>
            <a:r>
              <a:rPr lang="es-ES" sz="2000" b="1" dirty="0" smtClean="0"/>
              <a:t>CHAVERR Y CIA. DE CENTROAMÉRICA-COSTA RICA</a:t>
            </a:r>
          </a:p>
        </p:txBody>
      </p:sp>
    </p:spTree>
    <p:extLst>
      <p:ext uri="{BB962C8B-B14F-4D97-AF65-F5344CB8AC3E}">
        <p14:creationId xmlns:p14="http://schemas.microsoft.com/office/powerpoint/2010/main" val="32899122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dirty="0" err="1" smtClean="0"/>
              <a:t>Index</a:t>
            </a:r>
            <a:endParaRPr lang="en-US" dirty="0"/>
          </a:p>
        </p:txBody>
      </p:sp>
      <p:sp>
        <p:nvSpPr>
          <p:cNvPr id="3" name="Content Placeholder 2"/>
          <p:cNvSpPr>
            <a:spLocks noGrp="1"/>
          </p:cNvSpPr>
          <p:nvPr>
            <p:ph idx="1"/>
          </p:nvPr>
        </p:nvSpPr>
        <p:spPr>
          <a:xfrm>
            <a:off x="1752600" y="2560637"/>
            <a:ext cx="6934200" cy="3916363"/>
          </a:xfrm>
        </p:spPr>
        <p:txBody>
          <a:bodyPr>
            <a:normAutofit fontScale="70000" lnSpcReduction="20000"/>
          </a:bodyPr>
          <a:lstStyle/>
          <a:p>
            <a:pPr>
              <a:lnSpc>
                <a:spcPct val="120000"/>
              </a:lnSpc>
            </a:pPr>
            <a:r>
              <a:rPr lang="en-US" dirty="0" smtClean="0">
                <a:solidFill>
                  <a:schemeClr val="bg1"/>
                </a:solidFill>
              </a:rPr>
              <a:t>Background</a:t>
            </a:r>
          </a:p>
          <a:p>
            <a:pPr>
              <a:lnSpc>
                <a:spcPct val="120000"/>
              </a:lnSpc>
            </a:pPr>
            <a:r>
              <a:rPr lang="en-US" dirty="0" smtClean="0">
                <a:solidFill>
                  <a:schemeClr val="bg1"/>
                </a:solidFill>
              </a:rPr>
              <a:t>How do we add value?</a:t>
            </a:r>
          </a:p>
          <a:p>
            <a:pPr>
              <a:lnSpc>
                <a:spcPct val="120000"/>
              </a:lnSpc>
            </a:pPr>
            <a:r>
              <a:rPr lang="en-US" dirty="0" smtClean="0">
                <a:solidFill>
                  <a:schemeClr val="bg1"/>
                </a:solidFill>
              </a:rPr>
              <a:t>What are the </a:t>
            </a:r>
            <a:r>
              <a:rPr lang="en-US" dirty="0" smtClean="0"/>
              <a:t>b</a:t>
            </a:r>
            <a:r>
              <a:rPr lang="en-US" dirty="0" smtClean="0">
                <a:solidFill>
                  <a:schemeClr val="bg1"/>
                </a:solidFill>
              </a:rPr>
              <a:t>enefits?</a:t>
            </a:r>
          </a:p>
          <a:p>
            <a:pPr>
              <a:lnSpc>
                <a:spcPct val="120000"/>
              </a:lnSpc>
            </a:pPr>
            <a:r>
              <a:rPr lang="en-US" dirty="0" smtClean="0"/>
              <a:t>Our Mission</a:t>
            </a:r>
            <a:endParaRPr lang="en-US" dirty="0" smtClean="0">
              <a:solidFill>
                <a:schemeClr val="bg1"/>
              </a:solidFill>
            </a:endParaRPr>
          </a:p>
          <a:p>
            <a:pPr>
              <a:lnSpc>
                <a:spcPct val="120000"/>
              </a:lnSpc>
            </a:pPr>
            <a:r>
              <a:rPr lang="en-US" dirty="0" smtClean="0">
                <a:solidFill>
                  <a:schemeClr val="bg1"/>
                </a:solidFill>
              </a:rPr>
              <a:t>Our Global </a:t>
            </a:r>
            <a:r>
              <a:rPr lang="en-US" dirty="0" smtClean="0"/>
              <a:t>Values</a:t>
            </a:r>
          </a:p>
          <a:p>
            <a:pPr>
              <a:lnSpc>
                <a:spcPct val="120000"/>
              </a:lnSpc>
            </a:pPr>
            <a:r>
              <a:rPr lang="en-US" dirty="0" smtClean="0">
                <a:solidFill>
                  <a:schemeClr val="bg1"/>
                </a:solidFill>
              </a:rPr>
              <a:t>Our recent Achievements</a:t>
            </a:r>
          </a:p>
          <a:p>
            <a:pPr>
              <a:lnSpc>
                <a:spcPct val="120000"/>
              </a:lnSpc>
            </a:pPr>
            <a:r>
              <a:rPr lang="en-US" dirty="0" smtClean="0">
                <a:solidFill>
                  <a:schemeClr val="bg1"/>
                </a:solidFill>
              </a:rPr>
              <a:t>Who are we?</a:t>
            </a:r>
          </a:p>
          <a:p>
            <a:pPr>
              <a:lnSpc>
                <a:spcPct val="120000"/>
              </a:lnSpc>
            </a:pPr>
            <a:r>
              <a:rPr lang="en-US" dirty="0" smtClean="0">
                <a:solidFill>
                  <a:schemeClr val="bg1"/>
                </a:solidFill>
              </a:rPr>
              <a:t>Affiliation requirements</a:t>
            </a:r>
          </a:p>
          <a:p>
            <a:pPr>
              <a:lnSpc>
                <a:spcPct val="120000"/>
              </a:lnSpc>
            </a:pPr>
            <a:r>
              <a:rPr lang="es-MX" dirty="0" err="1" smtClean="0">
                <a:solidFill>
                  <a:schemeClr val="bg1"/>
                </a:solidFill>
              </a:rPr>
              <a:t>Contact</a:t>
            </a:r>
            <a:r>
              <a:rPr lang="es-MX" dirty="0" smtClean="0">
                <a:solidFill>
                  <a:schemeClr val="bg1"/>
                </a:solidFill>
              </a:rPr>
              <a:t> </a:t>
            </a:r>
            <a:r>
              <a:rPr lang="es-MX" dirty="0" err="1" smtClean="0">
                <a:solidFill>
                  <a:schemeClr val="bg1"/>
                </a:solidFill>
              </a:rPr>
              <a:t>information</a:t>
            </a:r>
            <a:endParaRPr lang="en-US" dirty="0" smtClean="0">
              <a:solidFill>
                <a:schemeClr val="bg1"/>
              </a:solidFill>
            </a:endParaRPr>
          </a:p>
        </p:txBody>
      </p:sp>
    </p:spTree>
    <p:extLst>
      <p:ext uri="{BB962C8B-B14F-4D97-AF65-F5344CB8AC3E}">
        <p14:creationId xmlns:p14="http://schemas.microsoft.com/office/powerpoint/2010/main" val="17059536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74637"/>
            <a:ext cx="7010400" cy="1782763"/>
          </a:xfrm>
        </p:spPr>
        <p:txBody>
          <a:bodyPr>
            <a:normAutofit/>
          </a:bodyPr>
          <a:lstStyle/>
          <a:p>
            <a:r>
              <a:rPr lang="en-US" dirty="0" smtClean="0"/>
              <a:t>Andes Region</a:t>
            </a:r>
            <a:endParaRPr lang="en-US" dirty="0"/>
          </a:p>
        </p:txBody>
      </p:sp>
      <p:sp>
        <p:nvSpPr>
          <p:cNvPr id="3" name="Content Placeholder 2"/>
          <p:cNvSpPr>
            <a:spLocks noGrp="1"/>
          </p:cNvSpPr>
          <p:nvPr>
            <p:ph idx="1"/>
          </p:nvPr>
        </p:nvSpPr>
        <p:spPr>
          <a:xfrm>
            <a:off x="381000" y="2286001"/>
            <a:ext cx="8305800" cy="3916363"/>
          </a:xfrm>
        </p:spPr>
        <p:txBody>
          <a:bodyPr>
            <a:noAutofit/>
          </a:bodyPr>
          <a:lstStyle/>
          <a:p>
            <a:pPr>
              <a:lnSpc>
                <a:spcPct val="120000"/>
              </a:lnSpc>
              <a:spcBef>
                <a:spcPts val="0"/>
              </a:spcBef>
            </a:pPr>
            <a:r>
              <a:rPr lang="es-ES" sz="2000" b="1" dirty="0" smtClean="0"/>
              <a:t>RP SIGMA CONSULTORES-VALENCIA, CARABOBO-VENEZUELA</a:t>
            </a:r>
          </a:p>
          <a:p>
            <a:pPr>
              <a:lnSpc>
                <a:spcPct val="120000"/>
              </a:lnSpc>
              <a:spcBef>
                <a:spcPts val="0"/>
              </a:spcBef>
            </a:pPr>
            <a:r>
              <a:rPr lang="es-ES" sz="2000" b="1" dirty="0" smtClean="0"/>
              <a:t>CASTRO PARRA &amp; ASOCIADOS-CARACAS,VENEZUELA</a:t>
            </a:r>
          </a:p>
          <a:p>
            <a:pPr>
              <a:lnSpc>
                <a:spcPct val="120000"/>
              </a:lnSpc>
              <a:spcBef>
                <a:spcPts val="0"/>
              </a:spcBef>
            </a:pPr>
            <a:r>
              <a:rPr lang="es-ES" sz="2000" b="1" dirty="0" smtClean="0"/>
              <a:t>WEIS Y ASOCIADOS-LIMA, PERU</a:t>
            </a:r>
          </a:p>
          <a:p>
            <a:pPr>
              <a:lnSpc>
                <a:spcPct val="120000"/>
              </a:lnSpc>
              <a:spcBef>
                <a:spcPts val="0"/>
              </a:spcBef>
            </a:pPr>
            <a:r>
              <a:rPr lang="es-ES" sz="2000" b="1" dirty="0" smtClean="0"/>
              <a:t>RODOLFO RETAMOZO Y ASOCIADOS-LIMA, PERÚ</a:t>
            </a:r>
          </a:p>
          <a:p>
            <a:pPr>
              <a:lnSpc>
                <a:spcPct val="120000"/>
              </a:lnSpc>
              <a:spcBef>
                <a:spcPts val="0"/>
              </a:spcBef>
            </a:pPr>
            <a:r>
              <a:rPr lang="es-ES" sz="2000" b="1" dirty="0" smtClean="0"/>
              <a:t>ASESORIAS GERENCIALES Y AUDITORIAS-CALI, COLOMBIA</a:t>
            </a:r>
          </a:p>
          <a:p>
            <a:pPr>
              <a:lnSpc>
                <a:spcPct val="120000"/>
              </a:lnSpc>
              <a:spcBef>
                <a:spcPts val="0"/>
              </a:spcBef>
            </a:pPr>
            <a:r>
              <a:rPr lang="es-ES" sz="2000" b="1" dirty="0" smtClean="0"/>
              <a:t>AUDIT BUREAU-QUITO, ECUADOR</a:t>
            </a:r>
          </a:p>
          <a:p>
            <a:pPr>
              <a:lnSpc>
                <a:spcPct val="120000"/>
              </a:lnSpc>
              <a:spcBef>
                <a:spcPts val="0"/>
              </a:spcBef>
            </a:pPr>
            <a:r>
              <a:rPr lang="es-ES" sz="2000" b="1" dirty="0" smtClean="0"/>
              <a:t>TAX BUREAU-QUITO, ECUADOR</a:t>
            </a:r>
          </a:p>
          <a:p>
            <a:pPr>
              <a:lnSpc>
                <a:spcPct val="120000"/>
              </a:lnSpc>
              <a:spcBef>
                <a:spcPts val="0"/>
              </a:spcBef>
            </a:pPr>
            <a:r>
              <a:rPr lang="es-ES" sz="2000" b="1" dirty="0" smtClean="0"/>
              <a:t>RAMÍREZ Y ASOCIADOS-LIMA, PERÚ</a:t>
            </a:r>
          </a:p>
          <a:p>
            <a:pPr>
              <a:lnSpc>
                <a:spcPct val="120000"/>
              </a:lnSpc>
              <a:spcBef>
                <a:spcPts val="0"/>
              </a:spcBef>
            </a:pPr>
            <a:endParaRPr lang="es-ES" sz="2000" b="1" dirty="0" smtClean="0"/>
          </a:p>
          <a:p>
            <a:pPr marL="0" indent="0">
              <a:lnSpc>
                <a:spcPct val="120000"/>
              </a:lnSpc>
              <a:spcBef>
                <a:spcPts val="0"/>
              </a:spcBef>
              <a:buNone/>
            </a:pPr>
            <a:endParaRPr lang="es-ES" sz="2000" b="1" dirty="0" smtClean="0"/>
          </a:p>
        </p:txBody>
      </p:sp>
    </p:spTree>
    <p:extLst>
      <p:ext uri="{BB962C8B-B14F-4D97-AF65-F5344CB8AC3E}">
        <p14:creationId xmlns:p14="http://schemas.microsoft.com/office/powerpoint/2010/main" val="12319827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74637"/>
            <a:ext cx="7010400" cy="1782763"/>
          </a:xfrm>
        </p:spPr>
        <p:txBody>
          <a:bodyPr>
            <a:normAutofit/>
          </a:bodyPr>
          <a:lstStyle/>
          <a:p>
            <a:r>
              <a:rPr lang="en-US" dirty="0" smtClean="0"/>
              <a:t>South America</a:t>
            </a:r>
            <a:endParaRPr lang="en-US" dirty="0"/>
          </a:p>
        </p:txBody>
      </p:sp>
      <p:sp>
        <p:nvSpPr>
          <p:cNvPr id="3" name="Content Placeholder 2"/>
          <p:cNvSpPr>
            <a:spLocks noGrp="1"/>
          </p:cNvSpPr>
          <p:nvPr>
            <p:ph idx="1"/>
          </p:nvPr>
        </p:nvSpPr>
        <p:spPr>
          <a:xfrm>
            <a:off x="381000" y="2286001"/>
            <a:ext cx="8305800" cy="3916363"/>
          </a:xfrm>
        </p:spPr>
        <p:txBody>
          <a:bodyPr>
            <a:noAutofit/>
          </a:bodyPr>
          <a:lstStyle/>
          <a:p>
            <a:pPr>
              <a:lnSpc>
                <a:spcPct val="120000"/>
              </a:lnSpc>
              <a:spcBef>
                <a:spcPts val="0"/>
              </a:spcBef>
            </a:pPr>
            <a:r>
              <a:rPr lang="es-ES" sz="2000" b="1" dirty="0" smtClean="0"/>
              <a:t>RP CONSULTORA-BUENOS AIRES, ARGENTINA</a:t>
            </a:r>
          </a:p>
          <a:p>
            <a:pPr>
              <a:lnSpc>
                <a:spcPct val="120000"/>
              </a:lnSpc>
              <a:spcBef>
                <a:spcPts val="0"/>
              </a:spcBef>
            </a:pPr>
            <a:r>
              <a:rPr lang="es-ES" sz="2000" b="1" dirty="0" smtClean="0"/>
              <a:t>RODRÍGUEZ ZACHERA Y ASOCIADOS-BUENOS AIRES, ARGENTINA</a:t>
            </a:r>
          </a:p>
          <a:p>
            <a:pPr>
              <a:lnSpc>
                <a:spcPct val="120000"/>
              </a:lnSpc>
              <a:spcBef>
                <a:spcPts val="0"/>
              </a:spcBef>
            </a:pPr>
            <a:r>
              <a:rPr lang="es-ES" sz="2000" b="1" dirty="0" smtClean="0"/>
              <a:t>UC&amp;CS CHILE</a:t>
            </a:r>
          </a:p>
          <a:p>
            <a:pPr>
              <a:lnSpc>
                <a:spcPct val="120000"/>
              </a:lnSpc>
              <a:spcBef>
                <a:spcPts val="0"/>
              </a:spcBef>
            </a:pPr>
            <a:r>
              <a:rPr lang="es-ES" sz="2000" b="1" dirty="0" smtClean="0"/>
              <a:t>SERVICONT-ASUNCIÓN, PARAGUAY</a:t>
            </a:r>
          </a:p>
          <a:p>
            <a:pPr>
              <a:lnSpc>
                <a:spcPct val="120000"/>
              </a:lnSpc>
              <a:spcBef>
                <a:spcPts val="0"/>
              </a:spcBef>
            </a:pPr>
            <a:r>
              <a:rPr lang="es-ES" sz="2000" b="1" dirty="0" smtClean="0"/>
              <a:t>REVISORA PAULISTA-SAO PAULO, BRASIL</a:t>
            </a:r>
          </a:p>
          <a:p>
            <a:pPr>
              <a:lnSpc>
                <a:spcPct val="120000"/>
              </a:lnSpc>
              <a:spcBef>
                <a:spcPts val="0"/>
              </a:spcBef>
            </a:pPr>
            <a:r>
              <a:rPr lang="es-ES" sz="2000" b="1" dirty="0" smtClean="0"/>
              <a:t>CCA CONTINUITY AUDITORES INDEPENDENTES</a:t>
            </a:r>
          </a:p>
          <a:p>
            <a:pPr marL="0" indent="0">
              <a:lnSpc>
                <a:spcPct val="120000"/>
              </a:lnSpc>
              <a:spcBef>
                <a:spcPts val="0"/>
              </a:spcBef>
              <a:buNone/>
            </a:pPr>
            <a:endParaRPr lang="es-ES" sz="2000" b="1" dirty="0" smtClean="0"/>
          </a:p>
        </p:txBody>
      </p:sp>
    </p:spTree>
    <p:extLst>
      <p:ext uri="{BB962C8B-B14F-4D97-AF65-F5344CB8AC3E}">
        <p14:creationId xmlns:p14="http://schemas.microsoft.com/office/powerpoint/2010/main" val="12079936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74637"/>
            <a:ext cx="7010400" cy="1782763"/>
          </a:xfrm>
        </p:spPr>
        <p:txBody>
          <a:bodyPr>
            <a:normAutofit/>
          </a:bodyPr>
          <a:lstStyle/>
          <a:p>
            <a:r>
              <a:rPr lang="en-US" dirty="0" smtClean="0"/>
              <a:t>Europe</a:t>
            </a:r>
            <a:endParaRPr lang="en-US" dirty="0"/>
          </a:p>
        </p:txBody>
      </p:sp>
      <p:sp>
        <p:nvSpPr>
          <p:cNvPr id="3" name="Content Placeholder 2"/>
          <p:cNvSpPr>
            <a:spLocks noGrp="1"/>
          </p:cNvSpPr>
          <p:nvPr>
            <p:ph idx="1"/>
          </p:nvPr>
        </p:nvSpPr>
        <p:spPr>
          <a:xfrm>
            <a:off x="381000" y="2286001"/>
            <a:ext cx="8305800" cy="3916363"/>
          </a:xfrm>
        </p:spPr>
        <p:txBody>
          <a:bodyPr>
            <a:noAutofit/>
          </a:bodyPr>
          <a:lstStyle/>
          <a:p>
            <a:pPr marL="0" indent="0">
              <a:lnSpc>
                <a:spcPct val="120000"/>
              </a:lnSpc>
              <a:spcBef>
                <a:spcPts val="0"/>
              </a:spcBef>
              <a:buNone/>
            </a:pPr>
            <a:r>
              <a:rPr lang="es-ES" sz="2000" b="1" u="sng" dirty="0" smtClean="0"/>
              <a:t>STRATEGIC ALLIANCES WITH</a:t>
            </a:r>
          </a:p>
          <a:p>
            <a:pPr marL="0" indent="0">
              <a:lnSpc>
                <a:spcPct val="120000"/>
              </a:lnSpc>
              <a:spcBef>
                <a:spcPts val="0"/>
              </a:spcBef>
              <a:buNone/>
            </a:pPr>
            <a:r>
              <a:rPr lang="es-ES" sz="2000" b="1" dirty="0" smtClean="0"/>
              <a:t>2020 INTERNATIONAL</a:t>
            </a:r>
          </a:p>
          <a:p>
            <a:pPr marL="0" indent="0">
              <a:lnSpc>
                <a:spcPct val="120000"/>
              </a:lnSpc>
              <a:spcBef>
                <a:spcPts val="0"/>
              </a:spcBef>
              <a:buNone/>
            </a:pPr>
            <a:r>
              <a:rPr lang="es-ES" sz="2000" b="1" dirty="0" smtClean="0"/>
              <a:t>KUDOS INTERNATIONAL</a:t>
            </a:r>
          </a:p>
          <a:p>
            <a:pPr marL="0" indent="0">
              <a:lnSpc>
                <a:spcPct val="120000"/>
              </a:lnSpc>
              <a:spcBef>
                <a:spcPts val="0"/>
              </a:spcBef>
              <a:buNone/>
            </a:pPr>
            <a:r>
              <a:rPr lang="es-ES" sz="2000" b="1" dirty="0" smtClean="0"/>
              <a:t>BONET CONSULTING</a:t>
            </a:r>
          </a:p>
          <a:p>
            <a:pPr marL="0" indent="0">
              <a:lnSpc>
                <a:spcPct val="120000"/>
              </a:lnSpc>
              <a:spcBef>
                <a:spcPts val="0"/>
              </a:spcBef>
              <a:buNone/>
            </a:pPr>
            <a:r>
              <a:rPr lang="es-ES" sz="2000" b="1" u="sng" dirty="0" smtClean="0"/>
              <a:t>MEMBERS </a:t>
            </a:r>
          </a:p>
          <a:p>
            <a:pPr marL="0" indent="0">
              <a:lnSpc>
                <a:spcPct val="120000"/>
              </a:lnSpc>
              <a:spcBef>
                <a:spcPts val="0"/>
              </a:spcBef>
              <a:buNone/>
            </a:pPr>
            <a:r>
              <a:rPr lang="es-ES" sz="2000" b="1" dirty="0" smtClean="0"/>
              <a:t>OXFORD MANAGEMENT CONSULTING</a:t>
            </a:r>
          </a:p>
          <a:p>
            <a:pPr marL="0" indent="0">
              <a:lnSpc>
                <a:spcPct val="120000"/>
              </a:lnSpc>
              <a:spcBef>
                <a:spcPts val="0"/>
              </a:spcBef>
              <a:buNone/>
            </a:pPr>
            <a:r>
              <a:rPr lang="es-ES" sz="2000" b="1" dirty="0" smtClean="0"/>
              <a:t>GREECE</a:t>
            </a:r>
          </a:p>
          <a:p>
            <a:pPr marL="0" indent="0">
              <a:lnSpc>
                <a:spcPct val="120000"/>
              </a:lnSpc>
              <a:spcBef>
                <a:spcPts val="0"/>
              </a:spcBef>
              <a:buNone/>
            </a:pPr>
            <a:r>
              <a:rPr lang="es-ES" sz="2000" b="1" dirty="0" smtClean="0"/>
              <a:t>ROMANIA</a:t>
            </a:r>
          </a:p>
          <a:p>
            <a:pPr marL="0" indent="0">
              <a:lnSpc>
                <a:spcPct val="120000"/>
              </a:lnSpc>
              <a:spcBef>
                <a:spcPts val="0"/>
              </a:spcBef>
              <a:buNone/>
            </a:pPr>
            <a:r>
              <a:rPr lang="es-ES" sz="2000" b="1" dirty="0" smtClean="0"/>
              <a:t>UK</a:t>
            </a:r>
          </a:p>
          <a:p>
            <a:pPr marL="0" indent="0">
              <a:lnSpc>
                <a:spcPct val="120000"/>
              </a:lnSpc>
              <a:spcBef>
                <a:spcPts val="0"/>
              </a:spcBef>
              <a:buNone/>
            </a:pPr>
            <a:r>
              <a:rPr lang="es-ES" sz="2000" b="1" dirty="0" smtClean="0"/>
              <a:t>CYPRUS</a:t>
            </a:r>
          </a:p>
          <a:p>
            <a:pPr marL="0" indent="0">
              <a:lnSpc>
                <a:spcPct val="120000"/>
              </a:lnSpc>
              <a:spcBef>
                <a:spcPts val="0"/>
              </a:spcBef>
              <a:buNone/>
            </a:pPr>
            <a:r>
              <a:rPr lang="es-ES" sz="2000" b="1" dirty="0" smtClean="0"/>
              <a:t>EAU</a:t>
            </a:r>
          </a:p>
          <a:p>
            <a:pPr marL="0" indent="0">
              <a:lnSpc>
                <a:spcPct val="120000"/>
              </a:lnSpc>
              <a:spcBef>
                <a:spcPts val="0"/>
              </a:spcBef>
              <a:buNone/>
            </a:pPr>
            <a:endParaRPr lang="es-ES" sz="2000" b="1" dirty="0" smtClean="0"/>
          </a:p>
        </p:txBody>
      </p:sp>
    </p:spTree>
    <p:extLst>
      <p:ext uri="{BB962C8B-B14F-4D97-AF65-F5344CB8AC3E}">
        <p14:creationId xmlns:p14="http://schemas.microsoft.com/office/powerpoint/2010/main" val="25729639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74637"/>
            <a:ext cx="7010400" cy="1782763"/>
          </a:xfrm>
        </p:spPr>
        <p:txBody>
          <a:bodyPr>
            <a:normAutofit/>
          </a:bodyPr>
          <a:lstStyle/>
          <a:p>
            <a:r>
              <a:rPr lang="en-US" dirty="0" smtClean="0"/>
              <a:t>Asia</a:t>
            </a:r>
            <a:endParaRPr lang="en-US" dirty="0"/>
          </a:p>
        </p:txBody>
      </p:sp>
      <p:sp>
        <p:nvSpPr>
          <p:cNvPr id="3" name="Content Placeholder 2"/>
          <p:cNvSpPr>
            <a:spLocks noGrp="1"/>
          </p:cNvSpPr>
          <p:nvPr>
            <p:ph idx="1"/>
          </p:nvPr>
        </p:nvSpPr>
        <p:spPr>
          <a:xfrm>
            <a:off x="381000" y="2286001"/>
            <a:ext cx="8305800" cy="3916363"/>
          </a:xfrm>
        </p:spPr>
        <p:txBody>
          <a:bodyPr>
            <a:noAutofit/>
          </a:bodyPr>
          <a:lstStyle/>
          <a:p>
            <a:pPr marL="0" indent="0">
              <a:lnSpc>
                <a:spcPct val="120000"/>
              </a:lnSpc>
              <a:spcBef>
                <a:spcPts val="0"/>
              </a:spcBef>
              <a:buNone/>
            </a:pPr>
            <a:r>
              <a:rPr lang="es-ES" sz="2000" b="1" dirty="0" smtClean="0"/>
              <a:t>MEMBERS</a:t>
            </a:r>
          </a:p>
          <a:p>
            <a:pPr marL="0" indent="0">
              <a:lnSpc>
                <a:spcPct val="120000"/>
              </a:lnSpc>
              <a:spcBef>
                <a:spcPts val="0"/>
              </a:spcBef>
              <a:buNone/>
            </a:pPr>
            <a:r>
              <a:rPr lang="es-ES" sz="2000" b="1" dirty="0" smtClean="0"/>
              <a:t>TRADE ELEMENTS INC.</a:t>
            </a:r>
          </a:p>
          <a:p>
            <a:pPr marL="0" indent="0">
              <a:lnSpc>
                <a:spcPct val="120000"/>
              </a:lnSpc>
              <a:spcBef>
                <a:spcPts val="0"/>
              </a:spcBef>
              <a:buNone/>
            </a:pPr>
            <a:r>
              <a:rPr lang="es-ES" sz="2000" b="1" dirty="0" smtClean="0"/>
              <a:t>SHANGAI</a:t>
            </a:r>
          </a:p>
          <a:p>
            <a:pPr marL="0" indent="0">
              <a:lnSpc>
                <a:spcPct val="120000"/>
              </a:lnSpc>
              <a:spcBef>
                <a:spcPts val="0"/>
              </a:spcBef>
              <a:buNone/>
            </a:pPr>
            <a:r>
              <a:rPr lang="es-ES" sz="2000" b="1" dirty="0" smtClean="0"/>
              <a:t>HONG KONG</a:t>
            </a:r>
          </a:p>
          <a:p>
            <a:pPr marL="0" indent="0">
              <a:lnSpc>
                <a:spcPct val="120000"/>
              </a:lnSpc>
              <a:spcBef>
                <a:spcPts val="0"/>
              </a:spcBef>
              <a:buNone/>
            </a:pPr>
            <a:endParaRPr lang="es-ES" sz="2000" b="1" dirty="0"/>
          </a:p>
          <a:p>
            <a:pPr marL="0" indent="0">
              <a:lnSpc>
                <a:spcPct val="120000"/>
              </a:lnSpc>
              <a:spcBef>
                <a:spcPts val="0"/>
              </a:spcBef>
              <a:buNone/>
            </a:pPr>
            <a:r>
              <a:rPr lang="es-ES" sz="2000" b="1" dirty="0" smtClean="0"/>
              <a:t>STRATEGIC ALLIANCE WITH</a:t>
            </a:r>
          </a:p>
          <a:p>
            <a:pPr marL="0" indent="0">
              <a:lnSpc>
                <a:spcPct val="120000"/>
              </a:lnSpc>
              <a:spcBef>
                <a:spcPts val="0"/>
              </a:spcBef>
              <a:buNone/>
            </a:pPr>
            <a:r>
              <a:rPr lang="es-ES" sz="2000" b="1" dirty="0" smtClean="0"/>
              <a:t>REANDA INTERNATIONAL</a:t>
            </a:r>
          </a:p>
          <a:p>
            <a:pPr marL="0" indent="0">
              <a:lnSpc>
                <a:spcPct val="120000"/>
              </a:lnSpc>
              <a:spcBef>
                <a:spcPts val="0"/>
              </a:spcBef>
              <a:buNone/>
            </a:pPr>
            <a:r>
              <a:rPr lang="es-ES" sz="2000" b="1" dirty="0" smtClean="0"/>
              <a:t>AOTS</a:t>
            </a:r>
          </a:p>
          <a:p>
            <a:pPr marL="0" indent="0">
              <a:lnSpc>
                <a:spcPct val="120000"/>
              </a:lnSpc>
              <a:spcBef>
                <a:spcPts val="0"/>
              </a:spcBef>
              <a:buNone/>
            </a:pPr>
            <a:r>
              <a:rPr lang="es-ES" sz="2000" b="1" dirty="0" smtClean="0"/>
              <a:t>GRM</a:t>
            </a:r>
          </a:p>
        </p:txBody>
      </p:sp>
    </p:spTree>
    <p:extLst>
      <p:ext uri="{BB962C8B-B14F-4D97-AF65-F5344CB8AC3E}">
        <p14:creationId xmlns:p14="http://schemas.microsoft.com/office/powerpoint/2010/main" val="266356173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74637"/>
            <a:ext cx="7010400" cy="1782763"/>
          </a:xfrm>
        </p:spPr>
        <p:txBody>
          <a:bodyPr>
            <a:normAutofit/>
          </a:bodyPr>
          <a:lstStyle/>
          <a:p>
            <a:r>
              <a:rPr lang="en-US" dirty="0" smtClean="0"/>
              <a:t>Affiliation requirements</a:t>
            </a:r>
            <a:endParaRPr lang="en-US" dirty="0"/>
          </a:p>
        </p:txBody>
      </p:sp>
      <p:sp>
        <p:nvSpPr>
          <p:cNvPr id="3" name="Content Placeholder 2"/>
          <p:cNvSpPr>
            <a:spLocks noGrp="1"/>
          </p:cNvSpPr>
          <p:nvPr>
            <p:ph idx="1"/>
          </p:nvPr>
        </p:nvSpPr>
        <p:spPr>
          <a:xfrm>
            <a:off x="381000" y="2286001"/>
            <a:ext cx="8305800" cy="3916363"/>
          </a:xfrm>
        </p:spPr>
        <p:txBody>
          <a:bodyPr>
            <a:noAutofit/>
          </a:bodyPr>
          <a:lstStyle/>
          <a:p>
            <a:pPr marL="457200" indent="-457200">
              <a:lnSpc>
                <a:spcPct val="120000"/>
              </a:lnSpc>
              <a:spcBef>
                <a:spcPts val="0"/>
              </a:spcBef>
              <a:buFont typeface="+mj-lt"/>
              <a:buAutoNum type="arabicParenR"/>
            </a:pPr>
            <a:r>
              <a:rPr lang="es-ES" sz="2000" b="1" dirty="0" smtClean="0"/>
              <a:t>LETTER OF INTENTION</a:t>
            </a:r>
          </a:p>
          <a:p>
            <a:pPr marL="457200" indent="-457200">
              <a:lnSpc>
                <a:spcPct val="120000"/>
              </a:lnSpc>
              <a:spcBef>
                <a:spcPts val="0"/>
              </a:spcBef>
              <a:buFont typeface="+mj-lt"/>
              <a:buAutoNum type="arabicParenR"/>
            </a:pPr>
            <a:r>
              <a:rPr lang="es-ES" sz="2000" b="1" dirty="0" smtClean="0"/>
              <a:t>LAST YEAR PERFORMANCE STATS &amp; ANNUAL PEER REVIEW</a:t>
            </a:r>
          </a:p>
          <a:p>
            <a:pPr marL="457200" indent="-457200">
              <a:lnSpc>
                <a:spcPct val="120000"/>
              </a:lnSpc>
              <a:spcBef>
                <a:spcPts val="0"/>
              </a:spcBef>
              <a:buFont typeface="+mj-lt"/>
              <a:buAutoNum type="arabicParenR"/>
            </a:pPr>
            <a:r>
              <a:rPr lang="es-ES" sz="2000" b="1" dirty="0" smtClean="0"/>
              <a:t>INTERVIEW WITH PARTNER´S</a:t>
            </a:r>
          </a:p>
          <a:p>
            <a:pPr marL="457200" indent="-457200">
              <a:lnSpc>
                <a:spcPct val="120000"/>
              </a:lnSpc>
              <a:spcBef>
                <a:spcPts val="0"/>
              </a:spcBef>
              <a:buFont typeface="+mj-lt"/>
              <a:buAutoNum type="arabicParenR"/>
            </a:pPr>
            <a:r>
              <a:rPr lang="es-ES" sz="2000" b="1" dirty="0" smtClean="0"/>
              <a:t>LETTER OF RECOMMENDATION FROM:</a:t>
            </a:r>
          </a:p>
          <a:p>
            <a:pPr marL="800100" lvl="1" indent="-342900">
              <a:lnSpc>
                <a:spcPct val="120000"/>
              </a:lnSpc>
              <a:spcBef>
                <a:spcPts val="0"/>
              </a:spcBef>
              <a:buFont typeface="+mj-lt"/>
              <a:buAutoNum type="arabicParenR"/>
            </a:pPr>
            <a:r>
              <a:rPr lang="es-ES" sz="1600" b="1" dirty="0" smtClean="0"/>
              <a:t>KEY CLIENTS</a:t>
            </a:r>
          </a:p>
          <a:p>
            <a:pPr marL="800100" lvl="1" indent="-342900">
              <a:lnSpc>
                <a:spcPct val="120000"/>
              </a:lnSpc>
              <a:spcBef>
                <a:spcPts val="0"/>
              </a:spcBef>
              <a:buFont typeface="+mj-lt"/>
              <a:buAutoNum type="arabicParenR"/>
            </a:pPr>
            <a:r>
              <a:rPr lang="es-ES" sz="1600" b="1" dirty="0" smtClean="0"/>
              <a:t>BANKS</a:t>
            </a:r>
          </a:p>
          <a:p>
            <a:pPr marL="800100" lvl="1" indent="-342900">
              <a:lnSpc>
                <a:spcPct val="120000"/>
              </a:lnSpc>
              <a:spcBef>
                <a:spcPts val="0"/>
              </a:spcBef>
              <a:buFont typeface="+mj-lt"/>
              <a:buAutoNum type="arabicParenR"/>
            </a:pPr>
            <a:r>
              <a:rPr lang="es-ES" sz="1600" b="1" dirty="0" smtClean="0"/>
              <a:t>LAWYERS</a:t>
            </a:r>
          </a:p>
          <a:p>
            <a:pPr marL="457200" indent="-457200">
              <a:lnSpc>
                <a:spcPct val="120000"/>
              </a:lnSpc>
              <a:spcBef>
                <a:spcPts val="0"/>
              </a:spcBef>
              <a:buFont typeface="+mj-lt"/>
              <a:buAutoNum type="arabicParenR"/>
            </a:pPr>
            <a:r>
              <a:rPr lang="es-ES" sz="2000" b="1" dirty="0" smtClean="0"/>
              <a:t>FIRM &amp; PARTNERS’ RESUME</a:t>
            </a:r>
          </a:p>
          <a:p>
            <a:pPr marL="457200" indent="-457200">
              <a:lnSpc>
                <a:spcPct val="120000"/>
              </a:lnSpc>
              <a:spcBef>
                <a:spcPts val="0"/>
              </a:spcBef>
              <a:buFont typeface="+mj-lt"/>
              <a:buAutoNum type="arabicParenR"/>
            </a:pPr>
            <a:r>
              <a:rPr lang="es-ES" sz="2000" b="1" dirty="0" smtClean="0"/>
              <a:t>BUSINESS PLAN</a:t>
            </a:r>
          </a:p>
          <a:p>
            <a:pPr marL="457200" indent="-457200">
              <a:lnSpc>
                <a:spcPct val="120000"/>
              </a:lnSpc>
              <a:spcBef>
                <a:spcPts val="0"/>
              </a:spcBef>
              <a:buFont typeface="+mj-lt"/>
              <a:buAutoNum type="arabicParenR"/>
            </a:pPr>
            <a:r>
              <a:rPr lang="es-ES" sz="2000" b="1" dirty="0" smtClean="0"/>
              <a:t>ACCEPTANCE OF UC&amp;CS VALUES AND CODE OF CONDUCT</a:t>
            </a:r>
          </a:p>
          <a:p>
            <a:pPr marL="457200" indent="-457200">
              <a:lnSpc>
                <a:spcPct val="120000"/>
              </a:lnSpc>
              <a:spcBef>
                <a:spcPts val="0"/>
              </a:spcBef>
              <a:buFont typeface="+mj-lt"/>
              <a:buAutoNum type="arabicParenR"/>
            </a:pPr>
            <a:r>
              <a:rPr lang="es-ES" sz="2000" b="1" dirty="0" smtClean="0"/>
              <a:t>VISIT FROM UC&amp;CS TO THE FACILITIES</a:t>
            </a:r>
          </a:p>
        </p:txBody>
      </p:sp>
    </p:spTree>
    <p:extLst>
      <p:ext uri="{BB962C8B-B14F-4D97-AF65-F5344CB8AC3E}">
        <p14:creationId xmlns:p14="http://schemas.microsoft.com/office/powerpoint/2010/main" val="302214077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74637"/>
            <a:ext cx="7010400" cy="1782763"/>
          </a:xfrm>
        </p:spPr>
        <p:txBody>
          <a:bodyPr>
            <a:normAutofit/>
          </a:bodyPr>
          <a:lstStyle/>
          <a:p>
            <a:r>
              <a:rPr lang="en-US" dirty="0" smtClean="0"/>
              <a:t>Contact Information</a:t>
            </a:r>
            <a:endParaRPr lang="en-US" dirty="0"/>
          </a:p>
        </p:txBody>
      </p:sp>
      <p:sp>
        <p:nvSpPr>
          <p:cNvPr id="3" name="Content Placeholder 2"/>
          <p:cNvSpPr>
            <a:spLocks noGrp="1"/>
          </p:cNvSpPr>
          <p:nvPr>
            <p:ph idx="1"/>
          </p:nvPr>
        </p:nvSpPr>
        <p:spPr>
          <a:xfrm>
            <a:off x="381000" y="2636837"/>
            <a:ext cx="8305800" cy="3916363"/>
          </a:xfrm>
        </p:spPr>
        <p:txBody>
          <a:bodyPr>
            <a:noAutofit/>
          </a:bodyPr>
          <a:lstStyle/>
          <a:p>
            <a:pPr marL="0" indent="0">
              <a:lnSpc>
                <a:spcPct val="120000"/>
              </a:lnSpc>
              <a:spcBef>
                <a:spcPts val="0"/>
              </a:spcBef>
              <a:buNone/>
            </a:pPr>
            <a:r>
              <a:rPr lang="es-ES" sz="2000" dirty="0" smtClean="0"/>
              <a:t>C.P. M.B.A. </a:t>
            </a:r>
            <a:r>
              <a:rPr lang="es-ES" sz="2200" b="1" dirty="0" smtClean="0"/>
              <a:t>Mauricio </a:t>
            </a:r>
            <a:r>
              <a:rPr lang="es-ES" sz="2200" b="1" dirty="0" err="1" smtClean="0"/>
              <a:t>Mobarak</a:t>
            </a:r>
            <a:r>
              <a:rPr lang="es-ES" sz="2200" b="1" dirty="0" smtClean="0"/>
              <a:t> </a:t>
            </a:r>
            <a:r>
              <a:rPr lang="es-ES" sz="2200" b="1" dirty="0" err="1" smtClean="0"/>
              <a:t>Gonzalez</a:t>
            </a:r>
            <a:endParaRPr lang="es-ES" sz="2200" b="1" dirty="0" smtClean="0"/>
          </a:p>
          <a:p>
            <a:pPr marL="0" indent="0">
              <a:lnSpc>
                <a:spcPct val="120000"/>
              </a:lnSpc>
              <a:spcBef>
                <a:spcPts val="0"/>
              </a:spcBef>
              <a:buNone/>
            </a:pPr>
            <a:endParaRPr lang="es-ES" sz="2000" dirty="0" smtClean="0"/>
          </a:p>
          <a:p>
            <a:pPr marL="0" indent="0">
              <a:lnSpc>
                <a:spcPct val="120000"/>
              </a:lnSpc>
              <a:spcBef>
                <a:spcPts val="0"/>
              </a:spcBef>
              <a:buNone/>
            </a:pPr>
            <a:r>
              <a:rPr lang="es-ES" sz="2000" dirty="0" smtClean="0"/>
              <a:t>Office: </a:t>
            </a:r>
          </a:p>
          <a:p>
            <a:pPr marL="457200" lvl="1" indent="0">
              <a:lnSpc>
                <a:spcPct val="120000"/>
              </a:lnSpc>
              <a:spcBef>
                <a:spcPts val="0"/>
              </a:spcBef>
              <a:buNone/>
            </a:pPr>
            <a:r>
              <a:rPr lang="es-ES" sz="2000" dirty="0" smtClean="0"/>
              <a:t>	+1 212 847 9552</a:t>
            </a:r>
          </a:p>
          <a:p>
            <a:pPr marL="457200" lvl="1" indent="0">
              <a:lnSpc>
                <a:spcPct val="120000"/>
              </a:lnSpc>
              <a:spcBef>
                <a:spcPts val="0"/>
              </a:spcBef>
              <a:buNone/>
            </a:pPr>
            <a:r>
              <a:rPr lang="es-ES" sz="2000" dirty="0" smtClean="0"/>
              <a:t>	+52 (55) 3095-3922</a:t>
            </a:r>
          </a:p>
          <a:p>
            <a:pPr marL="0" indent="0">
              <a:lnSpc>
                <a:spcPct val="120000"/>
              </a:lnSpc>
              <a:spcBef>
                <a:spcPts val="0"/>
              </a:spcBef>
              <a:buNone/>
            </a:pPr>
            <a:r>
              <a:rPr lang="es-ES" sz="2000" dirty="0" err="1" smtClean="0"/>
              <a:t>eMail</a:t>
            </a:r>
            <a:r>
              <a:rPr lang="es-ES" sz="2000" dirty="0" smtClean="0"/>
              <a:t>:</a:t>
            </a:r>
          </a:p>
          <a:p>
            <a:pPr marL="457200" lvl="1" indent="0">
              <a:lnSpc>
                <a:spcPct val="120000"/>
              </a:lnSpc>
              <a:spcBef>
                <a:spcPts val="0"/>
              </a:spcBef>
              <a:buNone/>
            </a:pPr>
            <a:r>
              <a:rPr lang="es-ES" sz="2000" dirty="0"/>
              <a:t>	</a:t>
            </a:r>
            <a:r>
              <a:rPr lang="es-ES" sz="2000" dirty="0" smtClean="0"/>
              <a:t>mauricio.mobarak@uccsglobal.org</a:t>
            </a:r>
          </a:p>
          <a:p>
            <a:pPr marL="0" indent="0">
              <a:lnSpc>
                <a:spcPct val="120000"/>
              </a:lnSpc>
              <a:spcBef>
                <a:spcPts val="0"/>
              </a:spcBef>
              <a:buNone/>
            </a:pPr>
            <a:endParaRPr lang="es-ES" sz="2000" dirty="0"/>
          </a:p>
          <a:p>
            <a:pPr marL="0" indent="0">
              <a:lnSpc>
                <a:spcPct val="120000"/>
              </a:lnSpc>
              <a:spcBef>
                <a:spcPts val="0"/>
              </a:spcBef>
              <a:buNone/>
            </a:pPr>
            <a:r>
              <a:rPr lang="es-ES" sz="2000" smtClean="0"/>
              <a:t>1180 </a:t>
            </a:r>
            <a:r>
              <a:rPr lang="es-ES" sz="2000" dirty="0" smtClean="0"/>
              <a:t>Ave of </a:t>
            </a:r>
            <a:r>
              <a:rPr lang="es-ES" sz="2000" dirty="0" err="1" smtClean="0"/>
              <a:t>the</a:t>
            </a:r>
            <a:r>
              <a:rPr lang="es-ES" sz="2000" dirty="0" smtClean="0"/>
              <a:t> </a:t>
            </a:r>
            <a:r>
              <a:rPr lang="es-ES" sz="2000" dirty="0" err="1" smtClean="0"/>
              <a:t>Americas</a:t>
            </a:r>
            <a:r>
              <a:rPr lang="es-ES" sz="2000" dirty="0" smtClean="0"/>
              <a:t>, 8th </a:t>
            </a:r>
            <a:r>
              <a:rPr lang="es-ES" sz="2000" dirty="0" err="1" smtClean="0"/>
              <a:t>floor</a:t>
            </a:r>
            <a:r>
              <a:rPr lang="es-ES" sz="2000" dirty="0" smtClean="0"/>
              <a:t>, New York, 10036, USA</a:t>
            </a:r>
          </a:p>
        </p:txBody>
      </p:sp>
    </p:spTree>
    <p:extLst>
      <p:ext uri="{BB962C8B-B14F-4D97-AF65-F5344CB8AC3E}">
        <p14:creationId xmlns:p14="http://schemas.microsoft.com/office/powerpoint/2010/main" val="13359178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dirty="0" err="1" smtClean="0"/>
              <a:t>Background</a:t>
            </a:r>
            <a:endParaRPr lang="en-US" dirty="0"/>
          </a:p>
        </p:txBody>
      </p:sp>
      <p:sp>
        <p:nvSpPr>
          <p:cNvPr id="3" name="Content Placeholder 2"/>
          <p:cNvSpPr>
            <a:spLocks noGrp="1"/>
          </p:cNvSpPr>
          <p:nvPr>
            <p:ph idx="1"/>
          </p:nvPr>
        </p:nvSpPr>
        <p:spPr>
          <a:xfrm>
            <a:off x="457200" y="2560637"/>
            <a:ext cx="8229600" cy="3916363"/>
          </a:xfrm>
        </p:spPr>
        <p:txBody>
          <a:bodyPr>
            <a:noAutofit/>
          </a:bodyPr>
          <a:lstStyle/>
          <a:p>
            <a:pPr>
              <a:spcBef>
                <a:spcPts val="200"/>
              </a:spcBef>
              <a:spcAft>
                <a:spcPts val="200"/>
              </a:spcAft>
            </a:pPr>
            <a:r>
              <a:rPr lang="en-US" sz="3000" dirty="0" smtClean="0"/>
              <a:t>UC&amp;CS is a network of proven and trusted experts in international business, serving as a catalyst in its local, global and virtual connected communities to provide expertise in reducing risks and unleashing substantial growth opportunities for businesses wanting to expand internationally. </a:t>
            </a:r>
            <a:endParaRPr lang="es-MX" sz="3000" dirty="0" smtClean="0"/>
          </a:p>
        </p:txBody>
      </p:sp>
    </p:spTree>
    <p:extLst>
      <p:ext uri="{BB962C8B-B14F-4D97-AF65-F5344CB8AC3E}">
        <p14:creationId xmlns:p14="http://schemas.microsoft.com/office/powerpoint/2010/main" val="8936103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dirty="0" err="1" smtClean="0"/>
              <a:t>Background</a:t>
            </a:r>
            <a:endParaRPr lang="en-US" dirty="0"/>
          </a:p>
        </p:txBody>
      </p:sp>
      <p:sp>
        <p:nvSpPr>
          <p:cNvPr id="3" name="Content Placeholder 2"/>
          <p:cNvSpPr>
            <a:spLocks noGrp="1"/>
          </p:cNvSpPr>
          <p:nvPr>
            <p:ph idx="1"/>
          </p:nvPr>
        </p:nvSpPr>
        <p:spPr>
          <a:xfrm>
            <a:off x="457200" y="2286000"/>
            <a:ext cx="8229600" cy="3916363"/>
          </a:xfrm>
        </p:spPr>
        <p:txBody>
          <a:bodyPr>
            <a:noAutofit/>
          </a:bodyPr>
          <a:lstStyle/>
          <a:p>
            <a:pPr>
              <a:lnSpc>
                <a:spcPct val="150000"/>
              </a:lnSpc>
              <a:spcBef>
                <a:spcPts val="200"/>
              </a:spcBef>
              <a:spcAft>
                <a:spcPts val="200"/>
              </a:spcAft>
            </a:pPr>
            <a:r>
              <a:rPr lang="es-MX" sz="2200" dirty="0" err="1" smtClean="0"/>
              <a:t>Started</a:t>
            </a:r>
            <a:r>
              <a:rPr lang="es-MX" sz="2200" dirty="0" smtClean="0"/>
              <a:t> in 1999 in </a:t>
            </a:r>
            <a:r>
              <a:rPr lang="es-MX" sz="2200" dirty="0" err="1" smtClean="0"/>
              <a:t>Mexico</a:t>
            </a:r>
            <a:r>
              <a:rPr lang="es-MX" sz="2200" dirty="0" smtClean="0"/>
              <a:t> (</a:t>
            </a:r>
            <a:r>
              <a:rPr lang="es-MX" sz="2200" dirty="0" err="1" smtClean="0"/>
              <a:t>Mexico</a:t>
            </a:r>
            <a:r>
              <a:rPr lang="es-MX" sz="2200" dirty="0" smtClean="0"/>
              <a:t> City &amp; Monterrey)</a:t>
            </a:r>
          </a:p>
          <a:p>
            <a:pPr>
              <a:lnSpc>
                <a:spcPct val="150000"/>
              </a:lnSpc>
              <a:spcBef>
                <a:spcPts val="200"/>
              </a:spcBef>
              <a:spcAft>
                <a:spcPts val="200"/>
              </a:spcAft>
            </a:pPr>
            <a:r>
              <a:rPr lang="es-MX" sz="2200" dirty="0" smtClean="0"/>
              <a:t>As of Nov 2013 </a:t>
            </a:r>
            <a:r>
              <a:rPr lang="es-MX" sz="2200" dirty="0" err="1" smtClean="0"/>
              <a:t>we</a:t>
            </a:r>
            <a:r>
              <a:rPr lang="es-MX" sz="2200" dirty="0" smtClean="0"/>
              <a:t> </a:t>
            </a:r>
            <a:r>
              <a:rPr lang="es-MX" sz="2200" dirty="0" err="1" smtClean="0"/>
              <a:t>have</a:t>
            </a:r>
            <a:r>
              <a:rPr lang="es-MX" sz="2200" dirty="0" smtClean="0"/>
              <a:t> 62 </a:t>
            </a:r>
            <a:r>
              <a:rPr lang="es-MX" sz="2200" dirty="0" err="1" smtClean="0"/>
              <a:t>members</a:t>
            </a:r>
            <a:r>
              <a:rPr lang="es-MX" sz="2200" dirty="0" smtClean="0"/>
              <a:t> </a:t>
            </a:r>
            <a:r>
              <a:rPr lang="es-MX" sz="2200" dirty="0" err="1" smtClean="0"/>
              <a:t>throughout</a:t>
            </a:r>
            <a:r>
              <a:rPr lang="es-MX" sz="2200" dirty="0" smtClean="0"/>
              <a:t> </a:t>
            </a:r>
            <a:r>
              <a:rPr lang="es-MX" sz="2200" dirty="0" err="1" smtClean="0"/>
              <a:t>the</a:t>
            </a:r>
            <a:r>
              <a:rPr lang="es-MX" sz="2200" dirty="0" smtClean="0"/>
              <a:t> </a:t>
            </a:r>
            <a:r>
              <a:rPr lang="es-MX" sz="2200" dirty="0" err="1" smtClean="0"/>
              <a:t>world</a:t>
            </a:r>
            <a:endParaRPr lang="es-MX" sz="2200" dirty="0" smtClean="0"/>
          </a:p>
          <a:p>
            <a:pPr>
              <a:lnSpc>
                <a:spcPct val="150000"/>
              </a:lnSpc>
              <a:spcBef>
                <a:spcPts val="200"/>
              </a:spcBef>
              <a:spcAft>
                <a:spcPts val="200"/>
              </a:spcAft>
            </a:pPr>
            <a:r>
              <a:rPr lang="es-MX" sz="2200" dirty="0" err="1" smtClean="0"/>
              <a:t>We</a:t>
            </a:r>
            <a:r>
              <a:rPr lang="es-MX" sz="2200" dirty="0" smtClean="0"/>
              <a:t> </a:t>
            </a:r>
            <a:r>
              <a:rPr lang="es-MX" sz="2200" dirty="0" err="1" smtClean="0"/>
              <a:t>have</a:t>
            </a:r>
            <a:r>
              <a:rPr lang="es-MX" sz="2200" dirty="0" smtClean="0"/>
              <a:t> </a:t>
            </a:r>
            <a:r>
              <a:rPr lang="es-MX" sz="2200" dirty="0" err="1" smtClean="0"/>
              <a:t>an</a:t>
            </a:r>
            <a:r>
              <a:rPr lang="es-MX" sz="2200" dirty="0" smtClean="0"/>
              <a:t> </a:t>
            </a:r>
            <a:r>
              <a:rPr lang="es-MX" sz="2200" dirty="0" err="1" smtClean="0"/>
              <a:t>international</a:t>
            </a:r>
            <a:r>
              <a:rPr lang="es-MX" sz="2200" dirty="0" smtClean="0"/>
              <a:t> </a:t>
            </a:r>
            <a:r>
              <a:rPr lang="es-MX" sz="2200" dirty="0" err="1" smtClean="0"/>
              <a:t>multi-functional</a:t>
            </a:r>
            <a:r>
              <a:rPr lang="es-MX" sz="2200" dirty="0" smtClean="0"/>
              <a:t> </a:t>
            </a:r>
            <a:r>
              <a:rPr lang="es-MX" sz="2200" dirty="0" err="1" smtClean="0"/>
              <a:t>focus</a:t>
            </a:r>
            <a:r>
              <a:rPr lang="es-MX" sz="2200" dirty="0" smtClean="0"/>
              <a:t>:</a:t>
            </a:r>
          </a:p>
          <a:p>
            <a:pPr lvl="1">
              <a:lnSpc>
                <a:spcPct val="150000"/>
              </a:lnSpc>
              <a:spcBef>
                <a:spcPts val="200"/>
              </a:spcBef>
              <a:spcAft>
                <a:spcPts val="200"/>
              </a:spcAft>
            </a:pPr>
            <a:r>
              <a:rPr lang="en-US" sz="2000" dirty="0" smtClean="0"/>
              <a:t>Accounting </a:t>
            </a:r>
            <a:r>
              <a:rPr lang="en-US" sz="2000" dirty="0"/>
              <a:t>and </a:t>
            </a:r>
            <a:r>
              <a:rPr lang="en-US" sz="2000" dirty="0" smtClean="0"/>
              <a:t>Auditing</a:t>
            </a:r>
            <a:endParaRPr lang="en-US" sz="2000" dirty="0"/>
          </a:p>
          <a:p>
            <a:pPr lvl="1">
              <a:lnSpc>
                <a:spcPct val="150000"/>
              </a:lnSpc>
              <a:spcBef>
                <a:spcPts val="200"/>
              </a:spcBef>
              <a:spcAft>
                <a:spcPts val="200"/>
              </a:spcAft>
            </a:pPr>
            <a:r>
              <a:rPr lang="en-US" sz="2000" dirty="0" smtClean="0"/>
              <a:t>Tax </a:t>
            </a:r>
            <a:r>
              <a:rPr lang="en-US" sz="2000" dirty="0"/>
              <a:t>and Legal </a:t>
            </a:r>
            <a:r>
              <a:rPr lang="en-US" sz="2000" dirty="0" smtClean="0"/>
              <a:t>Advisory</a:t>
            </a:r>
            <a:endParaRPr lang="en-US" sz="2000" dirty="0"/>
          </a:p>
          <a:p>
            <a:pPr lvl="1">
              <a:lnSpc>
                <a:spcPct val="150000"/>
              </a:lnSpc>
              <a:spcBef>
                <a:spcPts val="200"/>
              </a:spcBef>
              <a:spcAft>
                <a:spcPts val="200"/>
              </a:spcAft>
            </a:pPr>
            <a:r>
              <a:rPr lang="en-US" sz="2000" dirty="0" smtClean="0"/>
              <a:t>Business Advisory</a:t>
            </a:r>
          </a:p>
          <a:p>
            <a:pPr lvl="1">
              <a:lnSpc>
                <a:spcPct val="150000"/>
              </a:lnSpc>
              <a:spcBef>
                <a:spcPts val="200"/>
              </a:spcBef>
              <a:spcAft>
                <a:spcPts val="200"/>
              </a:spcAft>
            </a:pPr>
            <a:r>
              <a:rPr lang="es-MX" sz="2000" dirty="0" err="1" smtClean="0"/>
              <a:t>Information</a:t>
            </a:r>
            <a:r>
              <a:rPr lang="es-MX" sz="2000" dirty="0" smtClean="0"/>
              <a:t> </a:t>
            </a:r>
            <a:r>
              <a:rPr lang="es-MX" sz="2000" dirty="0" err="1" smtClean="0"/>
              <a:t>Technology</a:t>
            </a:r>
            <a:r>
              <a:rPr lang="es-MX" sz="2000" dirty="0" smtClean="0"/>
              <a:t> &amp; </a:t>
            </a:r>
            <a:r>
              <a:rPr lang="es-MX" sz="2000" dirty="0" err="1" smtClean="0"/>
              <a:t>Change</a:t>
            </a:r>
            <a:r>
              <a:rPr lang="es-MX" sz="2000" dirty="0" smtClean="0"/>
              <a:t> Management</a:t>
            </a:r>
          </a:p>
          <a:p>
            <a:pPr lvl="1">
              <a:lnSpc>
                <a:spcPct val="150000"/>
              </a:lnSpc>
              <a:spcBef>
                <a:spcPts val="200"/>
              </a:spcBef>
              <a:spcAft>
                <a:spcPts val="200"/>
              </a:spcAft>
            </a:pPr>
            <a:r>
              <a:rPr lang="es-MX" sz="2000" dirty="0" err="1"/>
              <a:t>Workforce</a:t>
            </a:r>
            <a:r>
              <a:rPr lang="es-MX" sz="2000" dirty="0"/>
              <a:t> </a:t>
            </a:r>
            <a:r>
              <a:rPr lang="es-MX" sz="2000" dirty="0" err="1"/>
              <a:t>Planning</a:t>
            </a:r>
            <a:r>
              <a:rPr lang="es-MX" sz="2000" dirty="0"/>
              <a:t> &amp; Business </a:t>
            </a:r>
            <a:r>
              <a:rPr lang="es-MX" sz="2000" dirty="0" err="1" smtClean="0"/>
              <a:t>Execution</a:t>
            </a:r>
            <a:endParaRPr lang="es-MX" sz="2000" dirty="0"/>
          </a:p>
        </p:txBody>
      </p:sp>
    </p:spTree>
    <p:extLst>
      <p:ext uri="{BB962C8B-B14F-4D97-AF65-F5344CB8AC3E}">
        <p14:creationId xmlns:p14="http://schemas.microsoft.com/office/powerpoint/2010/main" val="36698549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dirty="0" err="1" smtClean="0"/>
              <a:t>Background</a:t>
            </a:r>
            <a:endParaRPr lang="en-US" dirty="0"/>
          </a:p>
        </p:txBody>
      </p:sp>
      <p:sp>
        <p:nvSpPr>
          <p:cNvPr id="3" name="Content Placeholder 2"/>
          <p:cNvSpPr>
            <a:spLocks noGrp="1"/>
          </p:cNvSpPr>
          <p:nvPr>
            <p:ph idx="1"/>
          </p:nvPr>
        </p:nvSpPr>
        <p:spPr>
          <a:xfrm>
            <a:off x="457200" y="2438401"/>
            <a:ext cx="8229600" cy="3916363"/>
          </a:xfrm>
        </p:spPr>
        <p:txBody>
          <a:bodyPr>
            <a:noAutofit/>
          </a:bodyPr>
          <a:lstStyle/>
          <a:p>
            <a:pPr>
              <a:lnSpc>
                <a:spcPct val="150000"/>
              </a:lnSpc>
              <a:spcBef>
                <a:spcPts val="200"/>
              </a:spcBef>
              <a:spcAft>
                <a:spcPts val="200"/>
              </a:spcAft>
            </a:pPr>
            <a:r>
              <a:rPr lang="en-US" sz="2600" dirty="0" smtClean="0"/>
              <a:t>Our Strategic Association is integrated by Accountants, Lawyers and Business Advisors, with diverse services as Auditing, Accounting, Legal and Fiscal Advisory, International Trade, Transfer Pricing, Re-engineering of Business Processes, Corporative Finance, Information Technology and Change Management.</a:t>
            </a:r>
          </a:p>
        </p:txBody>
      </p:sp>
    </p:spTree>
    <p:extLst>
      <p:ext uri="{BB962C8B-B14F-4D97-AF65-F5344CB8AC3E}">
        <p14:creationId xmlns:p14="http://schemas.microsoft.com/office/powerpoint/2010/main" val="37855775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do we add value?</a:t>
            </a:r>
            <a:endParaRPr lang="en-US" dirty="0"/>
          </a:p>
        </p:txBody>
      </p:sp>
      <p:sp>
        <p:nvSpPr>
          <p:cNvPr id="3" name="Content Placeholder 2"/>
          <p:cNvSpPr>
            <a:spLocks noGrp="1"/>
          </p:cNvSpPr>
          <p:nvPr>
            <p:ph idx="1"/>
          </p:nvPr>
        </p:nvSpPr>
        <p:spPr>
          <a:xfrm>
            <a:off x="457200" y="2484437"/>
            <a:ext cx="8229600" cy="3916363"/>
          </a:xfrm>
        </p:spPr>
        <p:txBody>
          <a:bodyPr>
            <a:normAutofit/>
          </a:bodyPr>
          <a:lstStyle/>
          <a:p>
            <a:pPr>
              <a:lnSpc>
                <a:spcPct val="150000"/>
              </a:lnSpc>
            </a:pPr>
            <a:r>
              <a:rPr lang="en-US" sz="2600" dirty="0" smtClean="0"/>
              <a:t>Internationalization must be a key component of any business’ growth agenda</a:t>
            </a:r>
          </a:p>
          <a:p>
            <a:pPr>
              <a:lnSpc>
                <a:spcPct val="150000"/>
              </a:lnSpc>
            </a:pPr>
            <a:r>
              <a:rPr lang="en-US" sz="2600" dirty="0" smtClean="0"/>
              <a:t>Mastering culture and strategy are keys to successful international business expansion</a:t>
            </a:r>
          </a:p>
          <a:p>
            <a:pPr>
              <a:lnSpc>
                <a:spcPct val="150000"/>
              </a:lnSpc>
            </a:pPr>
            <a:r>
              <a:rPr lang="en-US" sz="2600" dirty="0" smtClean="0"/>
              <a:t>Building international businesses is a critical skill set that is distinct from function or industry</a:t>
            </a:r>
          </a:p>
          <a:p>
            <a:pPr>
              <a:lnSpc>
                <a:spcPct val="150000"/>
              </a:lnSpc>
            </a:pPr>
            <a:endParaRPr lang="en-US" sz="2600" dirty="0"/>
          </a:p>
        </p:txBody>
      </p:sp>
    </p:spTree>
    <p:extLst>
      <p:ext uri="{BB962C8B-B14F-4D97-AF65-F5344CB8AC3E}">
        <p14:creationId xmlns:p14="http://schemas.microsoft.com/office/powerpoint/2010/main" val="5488217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84437"/>
            <a:ext cx="8229600" cy="3916363"/>
          </a:xfrm>
        </p:spPr>
        <p:txBody>
          <a:bodyPr>
            <a:normAutofit/>
          </a:bodyPr>
          <a:lstStyle/>
          <a:p>
            <a:r>
              <a:rPr lang="en-US" sz="2600" dirty="0" smtClean="0"/>
              <a:t>Develop professional and social ties with practiced internationalists who share interests, experiences and goals.</a:t>
            </a:r>
          </a:p>
          <a:p>
            <a:r>
              <a:rPr lang="en-US" sz="2600" dirty="0" smtClean="0"/>
              <a:t>Obtain expert information about markets, issues and environments through regular networking and special events.</a:t>
            </a:r>
          </a:p>
          <a:p>
            <a:r>
              <a:rPr lang="en-US" sz="2600" dirty="0"/>
              <a:t>P</a:t>
            </a:r>
            <a:r>
              <a:rPr lang="en-US" sz="2600" dirty="0" smtClean="0"/>
              <a:t>ursue new international business and career prospects.</a:t>
            </a:r>
          </a:p>
          <a:p>
            <a:r>
              <a:rPr lang="en-US" sz="2600" dirty="0" smtClean="0"/>
              <a:t>Help you unleash substantial growth for your business.</a:t>
            </a:r>
          </a:p>
          <a:p>
            <a:endParaRPr lang="en-US" sz="2600" dirty="0"/>
          </a:p>
        </p:txBody>
      </p:sp>
      <p:sp>
        <p:nvSpPr>
          <p:cNvPr id="5" name="Title 1"/>
          <p:cNvSpPr>
            <a:spLocks noGrp="1"/>
          </p:cNvSpPr>
          <p:nvPr>
            <p:ph type="title"/>
          </p:nvPr>
        </p:nvSpPr>
        <p:spPr>
          <a:xfrm>
            <a:off x="1981200" y="274637"/>
            <a:ext cx="6705600" cy="1782763"/>
          </a:xfrm>
        </p:spPr>
        <p:txBody>
          <a:bodyPr>
            <a:normAutofit fontScale="90000"/>
          </a:bodyPr>
          <a:lstStyle/>
          <a:p>
            <a:r>
              <a:rPr lang="en-US" dirty="0" smtClean="0"/>
              <a:t>What are the benefits?</a:t>
            </a:r>
            <a:br>
              <a:rPr lang="en-US" dirty="0" smtClean="0"/>
            </a:br>
            <a:r>
              <a:rPr lang="en-US" dirty="0" smtClean="0"/>
              <a:t/>
            </a:r>
            <a:br>
              <a:rPr lang="en-US" dirty="0" smtClean="0"/>
            </a:br>
            <a:endParaRPr lang="en-US" dirty="0"/>
          </a:p>
        </p:txBody>
      </p:sp>
    </p:spTree>
    <p:extLst>
      <p:ext uri="{BB962C8B-B14F-4D97-AF65-F5344CB8AC3E}">
        <p14:creationId xmlns:p14="http://schemas.microsoft.com/office/powerpoint/2010/main" val="3358847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7"/>
            <a:ext cx="6705600" cy="1782763"/>
          </a:xfrm>
        </p:spPr>
        <p:txBody>
          <a:bodyPr>
            <a:normAutofit fontScale="90000"/>
          </a:bodyPr>
          <a:lstStyle/>
          <a:p>
            <a:r>
              <a:rPr lang="en-US" dirty="0" smtClean="0"/>
              <a:t>What are the benefits?</a:t>
            </a:r>
            <a:br>
              <a:rPr lang="en-US" dirty="0" smtClean="0"/>
            </a:br>
            <a:r>
              <a:rPr lang="en-US" dirty="0" smtClean="0"/>
              <a:t>Our Firms have access to:</a:t>
            </a:r>
            <a:br>
              <a:rPr lang="en-US" dirty="0" smtClean="0"/>
            </a:br>
            <a:endParaRPr lang="en-US" dirty="0"/>
          </a:p>
        </p:txBody>
      </p:sp>
      <p:sp>
        <p:nvSpPr>
          <p:cNvPr id="3" name="Content Placeholder 2"/>
          <p:cNvSpPr>
            <a:spLocks noGrp="1"/>
          </p:cNvSpPr>
          <p:nvPr>
            <p:ph idx="1"/>
          </p:nvPr>
        </p:nvSpPr>
        <p:spPr>
          <a:xfrm>
            <a:off x="990600" y="2408237"/>
            <a:ext cx="7696200" cy="3916363"/>
          </a:xfrm>
        </p:spPr>
        <p:txBody>
          <a:bodyPr>
            <a:noAutofit/>
          </a:bodyPr>
          <a:lstStyle/>
          <a:p>
            <a:pPr>
              <a:lnSpc>
                <a:spcPct val="120000"/>
              </a:lnSpc>
              <a:spcBef>
                <a:spcPts val="0"/>
              </a:spcBef>
            </a:pPr>
            <a:r>
              <a:rPr lang="es-MX" sz="2000" dirty="0" smtClean="0"/>
              <a:t>Global </a:t>
            </a:r>
            <a:r>
              <a:rPr lang="es-MX" sz="2000" dirty="0" err="1" smtClean="0"/>
              <a:t>working</a:t>
            </a:r>
            <a:r>
              <a:rPr lang="es-MX" sz="2000" dirty="0" smtClean="0"/>
              <a:t> </a:t>
            </a:r>
            <a:r>
              <a:rPr lang="es-MX" sz="2000" dirty="0" err="1" smtClean="0"/>
              <a:t>committees</a:t>
            </a:r>
            <a:endParaRPr lang="es-MX" sz="2000" dirty="0" smtClean="0"/>
          </a:p>
          <a:p>
            <a:pPr>
              <a:lnSpc>
                <a:spcPct val="120000"/>
              </a:lnSpc>
              <a:spcBef>
                <a:spcPts val="0"/>
              </a:spcBef>
            </a:pPr>
            <a:r>
              <a:rPr lang="es-MX" sz="2000" dirty="0" smtClean="0"/>
              <a:t>Global </a:t>
            </a:r>
            <a:r>
              <a:rPr lang="es-MX" sz="2000" dirty="0" err="1" smtClean="0"/>
              <a:t>alliances</a:t>
            </a:r>
            <a:r>
              <a:rPr lang="es-MX" sz="2000" dirty="0" smtClean="0"/>
              <a:t> </a:t>
            </a:r>
            <a:r>
              <a:rPr lang="es-MX" sz="2000" dirty="0" err="1" smtClean="0"/>
              <a:t>available</a:t>
            </a:r>
            <a:endParaRPr lang="es-MX" sz="2000" dirty="0" smtClean="0"/>
          </a:p>
          <a:p>
            <a:pPr>
              <a:lnSpc>
                <a:spcPct val="120000"/>
              </a:lnSpc>
              <a:spcBef>
                <a:spcPts val="0"/>
              </a:spcBef>
            </a:pPr>
            <a:r>
              <a:rPr lang="es-MX" sz="2000" dirty="0" smtClean="0"/>
              <a:t>Global </a:t>
            </a:r>
            <a:r>
              <a:rPr lang="es-MX" sz="2000" dirty="0" err="1" smtClean="0"/>
              <a:t>prestige</a:t>
            </a:r>
            <a:r>
              <a:rPr lang="es-MX" sz="2000" dirty="0" smtClean="0"/>
              <a:t>/</a:t>
            </a:r>
            <a:r>
              <a:rPr lang="es-MX" sz="2000" dirty="0" err="1" smtClean="0"/>
              <a:t>image</a:t>
            </a:r>
            <a:endParaRPr lang="es-MX" sz="2000" dirty="0" smtClean="0"/>
          </a:p>
          <a:p>
            <a:pPr>
              <a:lnSpc>
                <a:spcPct val="120000"/>
              </a:lnSpc>
              <a:spcBef>
                <a:spcPts val="0"/>
              </a:spcBef>
            </a:pPr>
            <a:r>
              <a:rPr lang="es-MX" sz="2000" dirty="0" err="1" smtClean="0"/>
              <a:t>Teamwork</a:t>
            </a:r>
            <a:endParaRPr lang="es-MX" sz="2000" dirty="0" smtClean="0"/>
          </a:p>
          <a:p>
            <a:pPr>
              <a:lnSpc>
                <a:spcPct val="120000"/>
              </a:lnSpc>
              <a:spcBef>
                <a:spcPts val="0"/>
              </a:spcBef>
            </a:pPr>
            <a:r>
              <a:rPr lang="es-MX" sz="2000" dirty="0" err="1" smtClean="0"/>
              <a:t>Best</a:t>
            </a:r>
            <a:r>
              <a:rPr lang="es-MX" sz="2000" dirty="0" smtClean="0"/>
              <a:t> </a:t>
            </a:r>
            <a:r>
              <a:rPr lang="es-MX" sz="2000" dirty="0" err="1" smtClean="0"/>
              <a:t>Practices</a:t>
            </a:r>
            <a:r>
              <a:rPr lang="es-MX" sz="2000" dirty="0" smtClean="0"/>
              <a:t> </a:t>
            </a:r>
            <a:r>
              <a:rPr lang="es-MX" sz="2000" dirty="0" err="1" smtClean="0"/>
              <a:t>approach</a:t>
            </a:r>
            <a:endParaRPr lang="es-MX" sz="2000" dirty="0" smtClean="0"/>
          </a:p>
          <a:p>
            <a:pPr>
              <a:lnSpc>
                <a:spcPct val="120000"/>
              </a:lnSpc>
              <a:spcBef>
                <a:spcPts val="0"/>
              </a:spcBef>
            </a:pPr>
            <a:r>
              <a:rPr lang="es-MX" sz="2000" dirty="0" err="1" smtClean="0"/>
              <a:t>Collaborative</a:t>
            </a:r>
            <a:r>
              <a:rPr lang="es-MX" sz="2000" dirty="0" smtClean="0"/>
              <a:t> </a:t>
            </a:r>
            <a:r>
              <a:rPr lang="es-MX" sz="2000" dirty="0" err="1" smtClean="0"/>
              <a:t>networking</a:t>
            </a:r>
            <a:r>
              <a:rPr lang="es-MX" sz="2000" dirty="0" smtClean="0"/>
              <a:t> </a:t>
            </a:r>
            <a:r>
              <a:rPr lang="es-MX" sz="2000" dirty="0" err="1" smtClean="0"/>
              <a:t>with</a:t>
            </a:r>
            <a:r>
              <a:rPr lang="es-MX" sz="2000" dirty="0" smtClean="0"/>
              <a:t> </a:t>
            </a:r>
            <a:r>
              <a:rPr lang="es-MX" sz="2000" dirty="0" err="1" smtClean="0"/>
              <a:t>available</a:t>
            </a:r>
            <a:r>
              <a:rPr lang="es-MX" sz="2000" dirty="0" smtClean="0"/>
              <a:t> </a:t>
            </a:r>
            <a:r>
              <a:rPr lang="es-MX" sz="2000" dirty="0" err="1" smtClean="0"/>
              <a:t>multifunctional</a:t>
            </a:r>
            <a:r>
              <a:rPr lang="es-MX" sz="2000" dirty="0" smtClean="0"/>
              <a:t> </a:t>
            </a:r>
            <a:r>
              <a:rPr lang="es-MX" sz="2000" dirty="0" err="1" smtClean="0"/>
              <a:t>resourcing</a:t>
            </a:r>
            <a:r>
              <a:rPr lang="es-MX" sz="2000" dirty="0" smtClean="0"/>
              <a:t> </a:t>
            </a:r>
            <a:r>
              <a:rPr lang="es-MX" sz="2000" dirty="0" err="1" smtClean="0"/>
              <a:t>on</a:t>
            </a:r>
            <a:r>
              <a:rPr lang="es-MX" sz="2000" dirty="0" smtClean="0"/>
              <a:t> a </a:t>
            </a:r>
            <a:r>
              <a:rPr lang="es-MX" sz="2000" dirty="0" err="1" smtClean="0"/>
              <a:t>requested</a:t>
            </a:r>
            <a:r>
              <a:rPr lang="es-MX" sz="2000" dirty="0" smtClean="0"/>
              <a:t> </a:t>
            </a:r>
            <a:r>
              <a:rPr lang="es-MX" sz="2000" dirty="0" err="1" smtClean="0"/>
              <a:t>basis</a:t>
            </a:r>
            <a:endParaRPr lang="es-MX" sz="2000" dirty="0"/>
          </a:p>
          <a:p>
            <a:pPr>
              <a:lnSpc>
                <a:spcPct val="120000"/>
              </a:lnSpc>
              <a:spcBef>
                <a:spcPts val="0"/>
              </a:spcBef>
            </a:pPr>
            <a:r>
              <a:rPr lang="es-MX" sz="2000" dirty="0" smtClean="0"/>
              <a:t>Peer </a:t>
            </a:r>
            <a:r>
              <a:rPr lang="es-MX" sz="2000" dirty="0" err="1" smtClean="0"/>
              <a:t>reviews</a:t>
            </a:r>
            <a:endParaRPr lang="es-MX" sz="2000" dirty="0" smtClean="0"/>
          </a:p>
          <a:p>
            <a:pPr>
              <a:lnSpc>
                <a:spcPct val="120000"/>
              </a:lnSpc>
              <a:spcBef>
                <a:spcPts val="0"/>
              </a:spcBef>
            </a:pPr>
            <a:r>
              <a:rPr lang="es-MX" sz="2000" dirty="0" smtClean="0"/>
              <a:t>Business </a:t>
            </a:r>
            <a:r>
              <a:rPr lang="es-MX" sz="2000" dirty="0" err="1" smtClean="0"/>
              <a:t>alerts</a:t>
            </a:r>
            <a:endParaRPr lang="es-MX" sz="2000" dirty="0" smtClean="0"/>
          </a:p>
          <a:p>
            <a:pPr>
              <a:lnSpc>
                <a:spcPct val="120000"/>
              </a:lnSpc>
              <a:spcBef>
                <a:spcPts val="0"/>
              </a:spcBef>
            </a:pPr>
            <a:r>
              <a:rPr lang="es-MX" sz="2000" dirty="0" err="1" smtClean="0"/>
              <a:t>Mentorship</a:t>
            </a:r>
            <a:r>
              <a:rPr lang="es-MX" sz="2000" dirty="0" smtClean="0"/>
              <a:t> </a:t>
            </a:r>
            <a:r>
              <a:rPr lang="es-MX" sz="2000" dirty="0" err="1" smtClean="0"/>
              <a:t>for</a:t>
            </a:r>
            <a:r>
              <a:rPr lang="es-MX" sz="2000" dirty="0" smtClean="0"/>
              <a:t> </a:t>
            </a:r>
            <a:r>
              <a:rPr lang="es-MX" sz="2000" dirty="0" err="1" smtClean="0"/>
              <a:t>the</a:t>
            </a:r>
            <a:r>
              <a:rPr lang="es-MX" sz="2000" dirty="0" smtClean="0"/>
              <a:t> </a:t>
            </a:r>
            <a:r>
              <a:rPr lang="es-MX" sz="2000" dirty="0" err="1" smtClean="0"/>
              <a:t>future</a:t>
            </a:r>
            <a:r>
              <a:rPr lang="es-MX" sz="2000" dirty="0" smtClean="0"/>
              <a:t> </a:t>
            </a:r>
            <a:r>
              <a:rPr lang="es-MX" sz="2000" dirty="0" err="1" smtClean="0"/>
              <a:t>talent</a:t>
            </a:r>
            <a:endParaRPr lang="es-MX" sz="2000" dirty="0" smtClean="0"/>
          </a:p>
          <a:p>
            <a:pPr>
              <a:lnSpc>
                <a:spcPct val="120000"/>
              </a:lnSpc>
              <a:spcBef>
                <a:spcPts val="0"/>
              </a:spcBef>
            </a:pPr>
            <a:endParaRPr lang="en-US" sz="2000" dirty="0"/>
          </a:p>
        </p:txBody>
      </p:sp>
    </p:spTree>
    <p:extLst>
      <p:ext uri="{BB962C8B-B14F-4D97-AF65-F5344CB8AC3E}">
        <p14:creationId xmlns:p14="http://schemas.microsoft.com/office/powerpoint/2010/main" val="19587397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7"/>
            <a:ext cx="6705600" cy="1782763"/>
          </a:xfrm>
        </p:spPr>
        <p:txBody>
          <a:bodyPr>
            <a:normAutofit fontScale="90000"/>
          </a:bodyPr>
          <a:lstStyle/>
          <a:p>
            <a:r>
              <a:rPr lang="en-US" dirty="0" smtClean="0"/>
              <a:t>What are the benefits?</a:t>
            </a:r>
            <a:br>
              <a:rPr lang="en-US" dirty="0" smtClean="0"/>
            </a:br>
            <a:r>
              <a:rPr lang="en-US" dirty="0" smtClean="0"/>
              <a:t>Our Clients enjoy:</a:t>
            </a:r>
            <a:br>
              <a:rPr lang="en-US" dirty="0" smtClean="0"/>
            </a:br>
            <a:endParaRPr lang="en-US" dirty="0"/>
          </a:p>
        </p:txBody>
      </p:sp>
      <p:sp>
        <p:nvSpPr>
          <p:cNvPr id="3" name="Content Placeholder 2"/>
          <p:cNvSpPr>
            <a:spLocks noGrp="1"/>
          </p:cNvSpPr>
          <p:nvPr>
            <p:ph idx="1"/>
          </p:nvPr>
        </p:nvSpPr>
        <p:spPr>
          <a:xfrm>
            <a:off x="990600" y="2408237"/>
            <a:ext cx="7696200" cy="3916363"/>
          </a:xfrm>
        </p:spPr>
        <p:txBody>
          <a:bodyPr>
            <a:noAutofit/>
          </a:bodyPr>
          <a:lstStyle/>
          <a:p>
            <a:pPr>
              <a:lnSpc>
                <a:spcPct val="120000"/>
              </a:lnSpc>
              <a:spcBef>
                <a:spcPts val="0"/>
              </a:spcBef>
            </a:pPr>
            <a:r>
              <a:rPr lang="en-US" sz="2600" dirty="0" smtClean="0"/>
              <a:t>A wide domestic and international experience throughout a wide range or industries and disciplines including Banks, Finances, Sales, Manufacture and Services, public as well as private services.</a:t>
            </a:r>
          </a:p>
          <a:p>
            <a:pPr marL="0" indent="0">
              <a:lnSpc>
                <a:spcPct val="120000"/>
              </a:lnSpc>
              <a:spcBef>
                <a:spcPts val="0"/>
              </a:spcBef>
              <a:buNone/>
            </a:pPr>
            <a:endParaRPr lang="en-US" sz="2600" dirty="0" smtClean="0"/>
          </a:p>
          <a:p>
            <a:pPr>
              <a:lnSpc>
                <a:spcPct val="120000"/>
              </a:lnSpc>
              <a:spcBef>
                <a:spcPts val="0"/>
              </a:spcBef>
            </a:pPr>
            <a:r>
              <a:rPr lang="en-US" sz="2600" dirty="0" smtClean="0"/>
              <a:t>Summarizing, we provide our customers GLOBAL SERVICES @ affordable price points.</a:t>
            </a:r>
            <a:endParaRPr lang="en-US" sz="2600" dirty="0"/>
          </a:p>
        </p:txBody>
      </p:sp>
    </p:spTree>
    <p:extLst>
      <p:ext uri="{BB962C8B-B14F-4D97-AF65-F5344CB8AC3E}">
        <p14:creationId xmlns:p14="http://schemas.microsoft.com/office/powerpoint/2010/main" val="11753043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259</TotalTime>
  <Words>989</Words>
  <Application>Microsoft Office PowerPoint</Application>
  <PresentationFormat>Presentación en pantalla (4:3)</PresentationFormat>
  <Paragraphs>196</Paragraphs>
  <Slides>25</Slides>
  <Notes>0</Notes>
  <HiddenSlides>0</HiddenSlides>
  <MMClips>0</MMClips>
  <ScaleCrop>false</ScaleCrop>
  <HeadingPairs>
    <vt:vector size="4" baseType="variant">
      <vt:variant>
        <vt:lpstr>Tema</vt:lpstr>
      </vt:variant>
      <vt:variant>
        <vt:i4>1</vt:i4>
      </vt:variant>
      <vt:variant>
        <vt:lpstr>Títulos de diapositiva</vt:lpstr>
      </vt:variant>
      <vt:variant>
        <vt:i4>25</vt:i4>
      </vt:variant>
    </vt:vector>
  </HeadingPairs>
  <TitlesOfParts>
    <vt:vector size="26" baseType="lpstr">
      <vt:lpstr>Office Theme</vt:lpstr>
      <vt:lpstr>UC&amp;CS Global:  New Members</vt:lpstr>
      <vt:lpstr>Index</vt:lpstr>
      <vt:lpstr>Background</vt:lpstr>
      <vt:lpstr>Background</vt:lpstr>
      <vt:lpstr>Background</vt:lpstr>
      <vt:lpstr>How do we add value?</vt:lpstr>
      <vt:lpstr>What are the benefits?  </vt:lpstr>
      <vt:lpstr>What are the benefits? Our Firms have access to: </vt:lpstr>
      <vt:lpstr>What are the benefits? Our Clients enjoy: </vt:lpstr>
      <vt:lpstr>Our Mission</vt:lpstr>
      <vt:lpstr>Our Global Values</vt:lpstr>
      <vt:lpstr>Our recent Achievements</vt:lpstr>
      <vt:lpstr>Who are we?</vt:lpstr>
      <vt:lpstr>Mexico</vt:lpstr>
      <vt:lpstr>Mexico</vt:lpstr>
      <vt:lpstr>Mexico</vt:lpstr>
      <vt:lpstr>Mexico</vt:lpstr>
      <vt:lpstr>North America</vt:lpstr>
      <vt:lpstr>Central America &amp; Caribbean</vt:lpstr>
      <vt:lpstr>Andes Region</vt:lpstr>
      <vt:lpstr>South America</vt:lpstr>
      <vt:lpstr>Europe</vt:lpstr>
      <vt:lpstr>Asia</vt:lpstr>
      <vt:lpstr>Affiliation requirements</vt:lpstr>
      <vt:lpstr>Contact Information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Induction to New Members</dc:title>
  <dc:creator>Jose</dc:creator>
  <cp:lastModifiedBy>Servasecom</cp:lastModifiedBy>
  <cp:revision>24</cp:revision>
  <dcterms:created xsi:type="dcterms:W3CDTF">2013-11-18T06:40:29Z</dcterms:created>
  <dcterms:modified xsi:type="dcterms:W3CDTF">2016-09-23T18:16:58Z</dcterms:modified>
</cp:coreProperties>
</file>